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3" r:id="rId1"/>
    <p:sldMasterId id="2147483659" r:id="rId2"/>
  </p:sldMasterIdLst>
  <p:notesMasterIdLst>
    <p:notesMasterId r:id="rId20"/>
  </p:notesMasterIdLst>
  <p:handoutMasterIdLst>
    <p:handoutMasterId r:id="rId21"/>
  </p:handoutMasterIdLst>
  <p:sldIdLst>
    <p:sldId id="330" r:id="rId3"/>
    <p:sldId id="375" r:id="rId4"/>
    <p:sldId id="376" r:id="rId5"/>
    <p:sldId id="377" r:id="rId6"/>
    <p:sldId id="387" r:id="rId7"/>
    <p:sldId id="378" r:id="rId8"/>
    <p:sldId id="379" r:id="rId9"/>
    <p:sldId id="380" r:id="rId10"/>
    <p:sldId id="381" r:id="rId11"/>
    <p:sldId id="382" r:id="rId12"/>
    <p:sldId id="383" r:id="rId13"/>
    <p:sldId id="331" r:id="rId14"/>
    <p:sldId id="332" r:id="rId15"/>
    <p:sldId id="384" r:id="rId16"/>
    <p:sldId id="385" r:id="rId17"/>
    <p:sldId id="386" r:id="rId18"/>
    <p:sldId id="388" r:id="rId19"/>
  </p:sldIdLst>
  <p:sldSz cx="9144000" cy="6858000" type="screen4x3"/>
  <p:notesSz cx="6858000" cy="9144000"/>
  <p:embeddedFontLst>
    <p:embeddedFont>
      <p:font typeface="Consolas" panose="020B0609020204030204" pitchFamily="49" charset="0"/>
      <p:regular r:id="rId22"/>
      <p:bold r:id="rId23"/>
      <p:italic r:id="rId24"/>
      <p:boldItalic r:id="rId25"/>
    </p:embeddedFont>
    <p:embeddedFont>
      <p:font typeface="Helvetica" panose="020B0604020202020204" pitchFamily="34" charset="0"/>
      <p:regular r:id="rId26"/>
      <p:bold r:id="rId27"/>
      <p:italic r:id="rId28"/>
      <p:boldItalic r:id="rId29"/>
    </p:embeddedFont>
    <p:embeddedFont>
      <p:font typeface="Verdana" panose="020B060403050404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032" userDrawn="1">
          <p15:clr>
            <a:srgbClr val="A4A3A4"/>
          </p15:clr>
        </p15:guide>
        <p15:guide id="2" pos="272" userDrawn="1">
          <p15:clr>
            <a:srgbClr val="A4A3A4"/>
          </p15:clr>
        </p15:guide>
        <p15:guide id="3" orient="horz" pos="436" userDrawn="1">
          <p15:clr>
            <a:srgbClr val="A4A3A4"/>
          </p15:clr>
        </p15:guide>
        <p15:guide id="4" pos="5488" userDrawn="1">
          <p15:clr>
            <a:srgbClr val="A4A3A4"/>
          </p15:clr>
        </p15:guide>
        <p15:guide id="5" orient="horz" pos="799"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Author" initials="A" lastIdx="0" clrIdx="7"/>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18" autoAdjust="0"/>
    <p:restoredTop sz="92164" autoAdjust="0"/>
  </p:normalViewPr>
  <p:slideViewPr>
    <p:cSldViewPr snapToGrid="0" snapToObjects="1">
      <p:cViewPr varScale="1">
        <p:scale>
          <a:sx n="106" d="100"/>
          <a:sy n="106" d="100"/>
        </p:scale>
        <p:origin x="1182" y="102"/>
      </p:cViewPr>
      <p:guideLst>
        <p:guide orient="horz" pos="4032"/>
        <p:guide pos="272"/>
        <p:guide orient="horz" pos="436"/>
        <p:guide pos="5488"/>
        <p:guide orient="horz" pos="799"/>
      </p:guideLst>
    </p:cSldViewPr>
  </p:slideViewPr>
  <p:outlineViewPr>
    <p:cViewPr>
      <p:scale>
        <a:sx n="33" d="100"/>
        <a:sy n="33" d="100"/>
      </p:scale>
      <p:origin x="0" y="-9725"/>
    </p:cViewPr>
  </p:outlineViewPr>
  <p:notesTextViewPr>
    <p:cViewPr>
      <p:scale>
        <a:sx n="125" d="100"/>
        <a:sy n="125"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21" Type="http://schemas.openxmlformats.org/officeDocument/2006/relationships/handoutMaster" Target="handoutMasters/handoutMaster1.xml"/><Relationship Id="rId34"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9/1/2025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wmf>
</file>

<file path=ppt/media/image12.png>
</file>

<file path=ppt/media/image2.jpg>
</file>

<file path=ppt/media/image3.png>
</file>

<file path=ppt/media/image4.png>
</file>

<file path=ppt/media/image5.jpg>
</file>

<file path=ppt/media/image6.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dirty="0"/>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noProof="0" dirty="0">
                <a:latin typeface="Arial" panose="020B0604020202020204" pitchFamily="34" charset="0"/>
                <a:cs typeface="Arial" panose="020B0604020202020204" pitchFamily="34" charset="0"/>
              </a:rPr>
              <a:t>If this PowerPoint presentation contains mathematical equations, you may need to check that your computer has the following installed:</a:t>
            </a:r>
          </a:p>
          <a:p>
            <a:pPr marL="0" marR="0" indent="0" algn="l" defTabSz="914400" rtl="0" eaLnBrk="1" fontAlgn="auto" latinLnBrk="0" hangingPunct="1">
              <a:lnSpc>
                <a:spcPct val="100000"/>
              </a:lnSpc>
              <a:spcBef>
                <a:spcPts val="0"/>
              </a:spcBef>
              <a:spcAft>
                <a:spcPts val="0"/>
              </a:spcAft>
              <a:buClrTx/>
              <a:buSzTx/>
              <a:buFontTx/>
              <a:buNone/>
              <a:defRPr/>
            </a:pPr>
            <a:r>
              <a:rPr lang="en-US" noProof="0" dirty="0">
                <a:latin typeface="Arial" panose="020B0604020202020204" pitchFamily="34" charset="0"/>
                <a:cs typeface="Arial" panose="020B0604020202020204" pitchFamily="34" charset="0"/>
              </a:rPr>
              <a:t>1) Math Type Plugin</a:t>
            </a:r>
          </a:p>
          <a:p>
            <a:pPr marL="0" marR="0" indent="0" algn="l" defTabSz="914400" rtl="0" eaLnBrk="1" fontAlgn="auto" latinLnBrk="0" hangingPunct="1">
              <a:lnSpc>
                <a:spcPct val="100000"/>
              </a:lnSpc>
              <a:spcBef>
                <a:spcPts val="0"/>
              </a:spcBef>
              <a:spcAft>
                <a:spcPts val="0"/>
              </a:spcAft>
              <a:buClrTx/>
              <a:buSzTx/>
              <a:buFontTx/>
              <a:buNone/>
              <a:defRPr/>
            </a:pPr>
            <a:r>
              <a:rPr lang="en-US" noProof="0" dirty="0">
                <a:latin typeface="Arial" panose="020B0604020202020204" pitchFamily="34" charset="0"/>
                <a:cs typeface="Arial" panose="020B0604020202020204" pitchFamily="34" charset="0"/>
              </a:rPr>
              <a:t>2) Math Player (free versions available)</a:t>
            </a:r>
          </a:p>
          <a:p>
            <a:pPr marL="0" marR="0" indent="0" algn="l" defTabSz="914400" rtl="0" eaLnBrk="1" fontAlgn="auto" latinLnBrk="0" hangingPunct="1">
              <a:lnSpc>
                <a:spcPct val="100000"/>
              </a:lnSpc>
              <a:spcBef>
                <a:spcPts val="0"/>
              </a:spcBef>
              <a:spcAft>
                <a:spcPts val="0"/>
              </a:spcAft>
              <a:buClrTx/>
              <a:buSzTx/>
              <a:buFontTx/>
              <a:buNone/>
              <a:defRPr/>
            </a:pPr>
            <a:r>
              <a:rPr lang="en-US" noProof="0" dirty="0">
                <a:latin typeface="Arial" panose="020B0604020202020204" pitchFamily="34" charset="0"/>
                <a:cs typeface="Arial" panose="020B0604020202020204" pitchFamily="34" charset="0"/>
              </a:rPr>
              <a:t>3) NVDA Reader (free versions available)</a:t>
            </a:r>
            <a:endParaRPr lang="en-US" dirty="0"/>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84851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Arial" panose="020B0604020202020204" pitchFamily="34" charset="0"/>
                <a:cs typeface="Arial" panose="020B0604020202020204" pitchFamily="34" charset="0"/>
              </a:rPr>
              <a:t>Long Description:</a:t>
            </a:r>
          </a:p>
          <a:p>
            <a:r>
              <a:rPr lang="en-US" sz="1200" b="0" i="0" u="none" strike="noStrike" dirty="0">
                <a:solidFill>
                  <a:srgbClr val="000000"/>
                </a:solidFill>
                <a:effectLst/>
                <a:latin typeface="Arial" panose="020B0604020202020204" pitchFamily="34" charset="0"/>
                <a:cs typeface="Arial" panose="020B0604020202020204" pitchFamily="34" charset="0"/>
              </a:rPr>
              <a:t>Transitions between the three states are as shown. There are three oval-shaped blocks labeled Running, Blocked, and Ready. The Running block is placed on top while the other two blocks are placed at the lower left and lower right. There are two downward arrows from running: an arrow labeled 1 points to Blocked and the other arrow labeled 2 points to Ready. An arrow labeled 3 from Ready points to Running block. An arrow labeled 4 from Blocked points to Ready. The description of arrows is mentioned on the right side of the diagram: 1. Process blocks for input. 2. Scheduler picks another process. 3. Scheduler picks this process. 4. Input becomes available. </a:t>
            </a: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14956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Arial" panose="020B0604020202020204" pitchFamily="34" charset="0"/>
                <a:cs typeface="Arial" panose="020B0604020202020204" pitchFamily="34" charset="0"/>
              </a:rPr>
              <a:t>Long Description:</a:t>
            </a:r>
          </a:p>
          <a:p>
            <a:r>
              <a:rPr lang="en-US" sz="1200" b="0" i="0" u="none" strike="noStrike" dirty="0">
                <a:solidFill>
                  <a:srgbClr val="000000"/>
                </a:solidFill>
                <a:effectLst/>
                <a:latin typeface="Arial" panose="020B0604020202020204" pitchFamily="34" charset="0"/>
                <a:cs typeface="Arial" panose="020B0604020202020204" pitchFamily="34" charset="0"/>
              </a:rPr>
              <a:t>There is a rectangular block labeled Processes with five vertical partitions and one horizontal partition. The first vertical partition is labeled 0, the second is labeled 1, the third is labeled so on depicted by three dots, the fourth is labeled n minus 2 and the fifth is labeled n minus 1. The horizontal partition is labeled Scheduler.</a:t>
            </a: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733739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2E6D90-82C6-7826-40CD-9033D7544E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090C9E-08C3-4D7F-0F88-063AF83C78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5FC362-63DD-1868-1CC9-70E20A3BC16B}"/>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noProof="0" dirty="0">
                <a:latin typeface="Arial" panose="020B0604020202020204" pitchFamily="34" charset="0"/>
                <a:cs typeface="Arial" panose="020B0604020202020204" pitchFamily="34" charset="0"/>
              </a:rPr>
              <a:t>If this PowerPoint presentation contains mathematical equations, you may need to check that your computer has the following installed:</a:t>
            </a:r>
          </a:p>
          <a:p>
            <a:pPr marL="0" marR="0" indent="0" algn="l" defTabSz="914400" rtl="0" eaLnBrk="1" fontAlgn="auto" latinLnBrk="0" hangingPunct="1">
              <a:lnSpc>
                <a:spcPct val="100000"/>
              </a:lnSpc>
              <a:spcBef>
                <a:spcPts val="0"/>
              </a:spcBef>
              <a:spcAft>
                <a:spcPts val="0"/>
              </a:spcAft>
              <a:buClrTx/>
              <a:buSzTx/>
              <a:buFontTx/>
              <a:buNone/>
              <a:defRPr/>
            </a:pPr>
            <a:r>
              <a:rPr lang="en-US" noProof="0" dirty="0">
                <a:latin typeface="Arial" panose="020B0604020202020204" pitchFamily="34" charset="0"/>
                <a:cs typeface="Arial" panose="020B0604020202020204" pitchFamily="34" charset="0"/>
              </a:rPr>
              <a:t>1) Math Type Plugin</a:t>
            </a:r>
          </a:p>
          <a:p>
            <a:pPr marL="0" marR="0" indent="0" algn="l" defTabSz="914400" rtl="0" eaLnBrk="1" fontAlgn="auto" latinLnBrk="0" hangingPunct="1">
              <a:lnSpc>
                <a:spcPct val="100000"/>
              </a:lnSpc>
              <a:spcBef>
                <a:spcPts val="0"/>
              </a:spcBef>
              <a:spcAft>
                <a:spcPts val="0"/>
              </a:spcAft>
              <a:buClrTx/>
              <a:buSzTx/>
              <a:buFontTx/>
              <a:buNone/>
              <a:defRPr/>
            </a:pPr>
            <a:r>
              <a:rPr lang="en-US" noProof="0" dirty="0">
                <a:latin typeface="Arial" panose="020B0604020202020204" pitchFamily="34" charset="0"/>
                <a:cs typeface="Arial" panose="020B0604020202020204" pitchFamily="34" charset="0"/>
              </a:rPr>
              <a:t>2) Math Player (free versions available)</a:t>
            </a:r>
          </a:p>
          <a:p>
            <a:pPr marL="0" marR="0" indent="0" algn="l" defTabSz="914400" rtl="0" eaLnBrk="1" fontAlgn="auto" latinLnBrk="0" hangingPunct="1">
              <a:lnSpc>
                <a:spcPct val="100000"/>
              </a:lnSpc>
              <a:spcBef>
                <a:spcPts val="0"/>
              </a:spcBef>
              <a:spcAft>
                <a:spcPts val="0"/>
              </a:spcAft>
              <a:buClrTx/>
              <a:buSzTx/>
              <a:buFontTx/>
              <a:buNone/>
              <a:defRPr/>
            </a:pPr>
            <a:r>
              <a:rPr lang="en-US" noProof="0" dirty="0">
                <a:latin typeface="Arial" panose="020B0604020202020204" pitchFamily="34" charset="0"/>
                <a:cs typeface="Arial" panose="020B0604020202020204" pitchFamily="34" charset="0"/>
              </a:rPr>
              <a:t>3) NVDA Reader (free versions available)</a:t>
            </a:r>
            <a:endParaRPr lang="en-US" dirty="0"/>
          </a:p>
          <a:p>
            <a:endParaRPr lang="en-US" dirty="0"/>
          </a:p>
        </p:txBody>
      </p:sp>
      <p:sp>
        <p:nvSpPr>
          <p:cNvPr id="4" name="Slide Number Placeholder 3">
            <a:extLst>
              <a:ext uri="{FF2B5EF4-FFF2-40B4-BE49-F238E27FC236}">
                <a16:creationId xmlns:a16="http://schemas.microsoft.com/office/drawing/2014/main" id="{96EAF496-0221-CCCD-D0C0-6A6200907F6D}"/>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01911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buNone/>
              <a:defRPr sz="3000"/>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101600" indent="0">
              <a:buNone/>
              <a:defRPr sz="2200"/>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481138"/>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hasCustomPrompt="1"/>
          </p:nvPr>
        </p:nvSpPr>
        <p:spPr>
          <a:xfrm>
            <a:off x="5048250" y="1481138"/>
            <a:ext cx="3638550" cy="3754437"/>
          </a:xfrm>
        </p:spPr>
        <p:txBody>
          <a:bodyPr/>
          <a:lstStyle/>
          <a:p>
            <a:pPr lvl="0"/>
            <a:r>
              <a:rPr lang="en-US" dirty="0"/>
              <a:t>Click to add text</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343525"/>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Arial"/>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a:ln>
                <a:noFill/>
              </a:ln>
              <a:solidFill>
                <a:srgbClr val="FFFFFF"/>
              </a:solidFill>
              <a:effectLst/>
              <a:uLnTx/>
              <a:uFillTx/>
              <a:latin typeface="Arial"/>
              <a:ea typeface="Arial"/>
              <a:cs typeface="Arial"/>
              <a:sym typeface="Arial"/>
            </a:endParaRPr>
          </a:p>
        </p:txBody>
      </p:sp>
      <p:sp>
        <p:nvSpPr>
          <p:cNvPr id="13" name="Picture Placeholder 8">
            <a:extLst>
              <a:ext uri="{FF2B5EF4-FFF2-40B4-BE49-F238E27FC236}">
                <a16:creationId xmlns:a16="http://schemas.microsoft.com/office/drawing/2014/main" id="{C6122C06-0248-45C8-9890-FDA2C7B0CDBA}"/>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3" name="Content Placeholder 2">
            <a:extLst>
              <a:ext uri="{FF2B5EF4-FFF2-40B4-BE49-F238E27FC236}">
                <a16:creationId xmlns:a16="http://schemas.microsoft.com/office/drawing/2014/main" id="{B3F9E3F0-3064-41BA-BF34-B5D9350D8D48}"/>
              </a:ext>
            </a:extLst>
          </p:cNvPr>
          <p:cNvSpPr>
            <a:spLocks noGrp="1"/>
          </p:cNvSpPr>
          <p:nvPr>
            <p:ph sz="quarter" idx="17" hasCustomPrompt="1"/>
          </p:nvPr>
        </p:nvSpPr>
        <p:spPr>
          <a:xfrm>
            <a:off x="1836402" y="6400801"/>
            <a:ext cx="6908800"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441450"/>
            <a:ext cx="8232775" cy="470996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p>
            <a:pPr lvl="0"/>
            <a:r>
              <a:rPr lang="en-US" dirty="0"/>
              <a:t>Edit Master text styles</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p>
            <a:pPr lvl="0"/>
            <a:r>
              <a:rPr lang="en-US" dirty="0"/>
              <a:t>Edit Master text styles</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p>
            <a:pPr lvl="0"/>
            <a:r>
              <a:rPr lang="en-US" dirty="0"/>
              <a:t>Edit Master text styles</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hasCustomPrompt="1"/>
          </p:nvPr>
        </p:nvSpPr>
        <p:spPr>
          <a:xfrm>
            <a:off x="457200" y="1552575"/>
            <a:ext cx="3991970" cy="4438650"/>
          </a:xfrm>
        </p:spPr>
        <p:txBody>
          <a:bodyPr/>
          <a:lstStyle>
            <a:lvl1pPr>
              <a:defRPr/>
            </a:lvl1pPr>
          </a:lstStyle>
          <a:p>
            <a:pPr lvl="0"/>
            <a:r>
              <a:rPr lang="en-US" dirty="0"/>
              <a:t>Click to add text</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hasCustomPrompt="1"/>
          </p:nvPr>
        </p:nvSpPr>
        <p:spPr>
          <a:xfrm>
            <a:off x="4694830" y="1552575"/>
            <a:ext cx="3991970" cy="4438650"/>
          </a:xfrm>
        </p:spPr>
        <p:txBody>
          <a:bodyPr/>
          <a:lstStyle/>
          <a:p>
            <a:pPr lvl="0"/>
            <a:r>
              <a:rPr lang="en-US" dirty="0"/>
              <a:t>Click to add text</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hasCustomPrompt="1"/>
          </p:nvPr>
        </p:nvSpPr>
        <p:spPr>
          <a:xfrm>
            <a:off x="457201" y="1552575"/>
            <a:ext cx="2595603" cy="4438650"/>
          </a:xfrm>
        </p:spPr>
        <p:txBody>
          <a:bodyPr/>
          <a:lstStyle/>
          <a:p>
            <a:pPr lvl="0"/>
            <a:r>
              <a:rPr lang="en-US" dirty="0"/>
              <a:t>Click to add text</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hasCustomPrompt="1"/>
          </p:nvPr>
        </p:nvSpPr>
        <p:spPr>
          <a:xfrm>
            <a:off x="3274199" y="1552575"/>
            <a:ext cx="2595602" cy="4438650"/>
          </a:xfrm>
        </p:spPr>
        <p:txBody>
          <a:bodyPr/>
          <a:lstStyle>
            <a:lvl1pPr>
              <a:defRPr/>
            </a:lvl1pPr>
          </a:lstStyle>
          <a:p>
            <a:pPr lvl="0"/>
            <a:r>
              <a:rPr lang="en-US" dirty="0"/>
              <a:t>Click to add text</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hasCustomPrompt="1"/>
          </p:nvPr>
        </p:nvSpPr>
        <p:spPr>
          <a:xfrm>
            <a:off x="6091197" y="1552575"/>
            <a:ext cx="2595603" cy="4438650"/>
          </a:xfrm>
        </p:spPr>
        <p:txBody>
          <a:bodyPr/>
          <a:lstStyle/>
          <a:p>
            <a:pPr lvl="0"/>
            <a:r>
              <a:rPr lang="en-US" dirty="0"/>
              <a:t>Click to add text</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hasCustomPrompt="1"/>
          </p:nvPr>
        </p:nvSpPr>
        <p:spPr>
          <a:xfrm>
            <a:off x="457200" y="1552575"/>
            <a:ext cx="1885950" cy="4438650"/>
          </a:xfrm>
        </p:spPr>
        <p:txBody>
          <a:bodyPr/>
          <a:lstStyle>
            <a:lvl1pPr>
              <a:defRPr/>
            </a:lvl1pPr>
          </a:lstStyle>
          <a:p>
            <a:pPr lvl="0"/>
            <a:r>
              <a:rPr lang="en-US" dirty="0"/>
              <a:t>Click to add text</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hasCustomPrompt="1"/>
          </p:nvPr>
        </p:nvSpPr>
        <p:spPr>
          <a:xfrm>
            <a:off x="2572593" y="1552575"/>
            <a:ext cx="1885950" cy="4438650"/>
          </a:xfrm>
        </p:spPr>
        <p:txBody>
          <a:bodyPr/>
          <a:lstStyle/>
          <a:p>
            <a:pPr lvl="0"/>
            <a:r>
              <a:rPr lang="en-US" dirty="0"/>
              <a:t>Click to add text</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hasCustomPrompt="1"/>
          </p:nvPr>
        </p:nvSpPr>
        <p:spPr>
          <a:xfrm>
            <a:off x="4687986" y="1552575"/>
            <a:ext cx="1885950" cy="4438650"/>
          </a:xfrm>
        </p:spPr>
        <p:txBody>
          <a:bodyPr/>
          <a:lstStyle/>
          <a:p>
            <a:pPr lvl="0"/>
            <a:r>
              <a:rPr lang="en-US" dirty="0"/>
              <a:t>Click to add text</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hasCustomPrompt="1"/>
          </p:nvPr>
        </p:nvSpPr>
        <p:spPr>
          <a:xfrm>
            <a:off x="6803378" y="1552575"/>
            <a:ext cx="1885950" cy="4438650"/>
          </a:xfrm>
        </p:spPr>
        <p:txBody>
          <a:bodyPr/>
          <a:lstStyle/>
          <a:p>
            <a:pPr marL="256032" marR="0" lvl="0" indent="-154432" algn="l" defTabSz="914400" rtl="0" eaLnBrk="1" fontAlgn="auto" latinLnBrk="0" hangingPunct="1">
              <a:lnSpc>
                <a:spcPct val="100000"/>
              </a:lnSpc>
              <a:spcBef>
                <a:spcPts val="1500"/>
              </a:spcBef>
              <a:spcAft>
                <a:spcPts val="0"/>
              </a:spcAft>
              <a:buClr>
                <a:srgbClr val="007FA3"/>
              </a:buClr>
              <a:buSzPct val="100000"/>
              <a:buFont typeface="Arial"/>
              <a:buChar char="•"/>
              <a:tabLst/>
              <a:defRPr/>
            </a:pPr>
            <a:r>
              <a:rPr lang="en-US" dirty="0"/>
              <a:t>Click to add text</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1.jpg"/><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 id="214748366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7">
            <a:extLst>
              <a:ext uri="{FF2B5EF4-FFF2-40B4-BE49-F238E27FC236}">
                <a16:creationId xmlns:a16="http://schemas.microsoft.com/office/drawing/2014/main" id="{2C40D45C-A5E3-10FD-D9E3-73A49227F6DF}"/>
              </a:ext>
            </a:extLst>
          </p:cNvPr>
          <p:cNvSpPr txBox="1">
            <a:spLocks/>
          </p:cNvSpPr>
          <p:nvPr userDrawn="1"/>
        </p:nvSpPr>
        <p:spPr>
          <a:xfrm>
            <a:off x="2169825" y="6472671"/>
            <a:ext cx="6589712" cy="221018"/>
          </a:xfrm>
          <a:prstGeom prst="rect">
            <a:avLst/>
          </a:prstGeom>
          <a:noFill/>
          <a:ln>
            <a:noFill/>
          </a:ln>
        </p:spPr>
        <p:txBody>
          <a:bodyPr lIns="0" tIns="18000" rIns="0" bIns="18000" anchor="ctr" anchorCtr="0">
            <a:spAutoFit/>
          </a:bodyPr>
          <a:lstStyle>
            <a:defPPr marR="0" lvl="0" algn="l" rtl="0">
              <a:lnSpc>
                <a:spcPct val="100000"/>
              </a:lnSpc>
              <a:spcBef>
                <a:spcPts val="0"/>
              </a:spcBef>
              <a:spcAft>
                <a:spcPts val="0"/>
              </a:spcAft>
            </a:defPPr>
            <a:lvl1pPr marL="256032" marR="0" lvl="0" indent="-154432" algn="r" rtl="0">
              <a:lnSpc>
                <a:spcPct val="100000"/>
              </a:lnSpc>
              <a:spcBef>
                <a:spcPts val="1500"/>
              </a:spcBef>
              <a:spcAft>
                <a:spcPts val="0"/>
              </a:spcAft>
              <a:buClr>
                <a:srgbClr val="007FA3"/>
              </a:buClr>
              <a:buSzPct val="100000"/>
              <a:buFont typeface="Arial"/>
              <a:buNone/>
              <a:defRPr sz="1200" b="0" i="0" u="none" strike="noStrike" cap="none">
                <a:solidFill>
                  <a:schemeClr val="dk1"/>
                </a:solidFill>
                <a:latin typeface="Verdana" panose="020B0604030504040204" pitchFamily="34" charset="0"/>
                <a:ea typeface="Verdana" panose="020B0604030504040204" pitchFamily="34" charset="0"/>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r>
              <a:rPr lang="en-US" altLang="en-US">
                <a:latin typeface="Verdana"/>
                <a:cs typeface="Verdana" panose="020B0604030504040204" pitchFamily="34" charset="0"/>
              </a:rPr>
              <a:t>Copyright © 2023, 2014, 2008 Pearson Education, Inc. All Rights Reserved</a:t>
            </a:r>
            <a:endParaRPr lang="en-US" altLang="en-US" dirty="0">
              <a:latin typeface="Verdana"/>
              <a:cs typeface="Verdana" panose="020B0604030504040204" pitchFamily="34" charset="0"/>
            </a:endParaRPr>
          </a:p>
        </p:txBody>
      </p:sp>
      <p:pic>
        <p:nvPicPr>
          <p:cNvPr id="5" name="Picture 4" descr="Pearson Logo">
            <a:extLst>
              <a:ext uri="{FF2B5EF4-FFF2-40B4-BE49-F238E27FC236}">
                <a16:creationId xmlns:a16="http://schemas.microsoft.com/office/drawing/2014/main" id="{775C39BA-58B8-DE45-547B-314310474219}"/>
              </a:ext>
            </a:extLst>
          </p:cNvPr>
          <p:cNvPicPr>
            <a:picLocks noChangeAspect="1"/>
          </p:cNvPicPr>
          <p:nvPr userDrawn="1"/>
        </p:nvPicPr>
        <p:blipFill>
          <a:blip r:embed="rId13"/>
          <a:stretch>
            <a:fillRect/>
          </a:stretch>
        </p:blipFill>
        <p:spPr>
          <a:xfrm>
            <a:off x="444069" y="6424556"/>
            <a:ext cx="1021234" cy="321791"/>
          </a:xfrm>
          <a:prstGeom prst="rect">
            <a:avLst/>
          </a:prstGeom>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76" r:id="rId3"/>
    <p:sldLayoutId id="2147483677" r:id="rId4"/>
    <p:sldLayoutId id="2147483678" r:id="rId5"/>
    <p:sldLayoutId id="2147483679" r:id="rId6"/>
    <p:sldLayoutId id="2147483671" r:id="rId7"/>
    <p:sldLayoutId id="2147483673" r:id="rId8"/>
    <p:sldLayoutId id="2147483670" r:id="rId9"/>
    <p:sldLayoutId id="2147483669" r:id="rId10"/>
    <p:sldLayoutId id="214748365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1.bin"/><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Lst>
          </p:cNvPr>
          <p:cNvSpPr>
            <a:spLocks noGrp="1"/>
          </p:cNvSpPr>
          <p:nvPr>
            <p:ph type="title"/>
          </p:nvPr>
        </p:nvSpPr>
        <p:spPr>
          <a:xfrm>
            <a:off x="439948" y="221576"/>
            <a:ext cx="8272252" cy="590349"/>
          </a:xfrm>
        </p:spPr>
        <p:txBody>
          <a:bodyPr wrap="square" lIns="0" tIns="18000" rIns="0" bIns="18000" anchor="ctr">
            <a:spAutoFit/>
          </a:bodyPr>
          <a:lstStyle/>
          <a:p>
            <a:r>
              <a:rPr lang="en-US" dirty="0"/>
              <a:t>Modern Operating Systems</a:t>
            </a:r>
          </a:p>
        </p:txBody>
      </p:sp>
      <p:sp>
        <p:nvSpPr>
          <p:cNvPr id="3" name="Content Placeholder 2">
            <a:extLst>
              <a:ext uri="{FF2B5EF4-FFF2-40B4-BE49-F238E27FC236}">
                <a16:creationId xmlns:a16="http://schemas.microsoft.com/office/drawing/2014/main" id="{ABE18F80-D4FC-4D8F-B2BD-E7BEE7E012B5}"/>
              </a:ext>
            </a:extLst>
          </p:cNvPr>
          <p:cNvSpPr>
            <a:spLocks noGrp="1"/>
          </p:cNvSpPr>
          <p:nvPr>
            <p:ph type="body" idx="1"/>
          </p:nvPr>
        </p:nvSpPr>
        <p:spPr>
          <a:xfrm>
            <a:off x="439948" y="995698"/>
            <a:ext cx="8272252" cy="344128"/>
          </a:xfrm>
        </p:spPr>
        <p:txBody>
          <a:bodyPr wrap="square" lIns="0" tIns="18000" rIns="0" bIns="18000" anchor="ctr">
            <a:spAutoFit/>
          </a:bodyPr>
          <a:lstStyle/>
          <a:p>
            <a:r>
              <a:rPr lang="en-US" dirty="0"/>
              <a:t>Fifth Edition</a:t>
            </a:r>
          </a:p>
        </p:txBody>
      </p:sp>
      <p:pic>
        <p:nvPicPr>
          <p:cNvPr id="15" name="Picture 14" descr="Front Cover: Modern Operating Systems Fifth Edition by Tanenbaum, Bos&#10;">
            <a:extLst>
              <a:ext uri="{FF2B5EF4-FFF2-40B4-BE49-F238E27FC236}">
                <a16:creationId xmlns:a16="http://schemas.microsoft.com/office/drawing/2014/main" id="{DE1CC267-7271-19F4-6D93-7C727F1695D8}"/>
              </a:ext>
            </a:extLst>
          </p:cNvPr>
          <p:cNvPicPr>
            <a:picLocks noChangeAspect="1"/>
          </p:cNvPicPr>
          <p:nvPr/>
        </p:nvPicPr>
        <p:blipFill>
          <a:blip r:embed="rId3"/>
          <a:stretch>
            <a:fillRect/>
          </a:stretch>
        </p:blipFill>
        <p:spPr>
          <a:xfrm>
            <a:off x="455902" y="1501693"/>
            <a:ext cx="3743163" cy="4841160"/>
          </a:xfrm>
          <a:prstGeom prst="rect">
            <a:avLst/>
          </a:prstGeom>
        </p:spPr>
      </p:pic>
      <p:sp>
        <p:nvSpPr>
          <p:cNvPr id="5" name="Content Placeholder 4">
            <a:extLst>
              <a:ext uri="{FF2B5EF4-FFF2-40B4-BE49-F238E27FC236}">
                <a16:creationId xmlns:a16="http://schemas.microsoft.com/office/drawing/2014/main" id="{2D222376-7AD7-4443-B67A-120BE12F4DDB}"/>
              </a:ext>
            </a:extLst>
          </p:cNvPr>
          <p:cNvSpPr>
            <a:spLocks noGrp="1"/>
          </p:cNvSpPr>
          <p:nvPr>
            <p:ph sz="quarter" idx="14"/>
          </p:nvPr>
        </p:nvSpPr>
        <p:spPr>
          <a:xfrm>
            <a:off x="4587766" y="2941059"/>
            <a:ext cx="3657600" cy="498016"/>
          </a:xfrm>
        </p:spPr>
        <p:txBody>
          <a:bodyPr lIns="0" tIns="18000" rIns="0" bIns="18000" anchor="ctr">
            <a:spAutoFit/>
          </a:bodyPr>
          <a:lstStyle/>
          <a:p>
            <a:pPr indent="-101600"/>
            <a:r>
              <a:rPr lang="en-US" dirty="0"/>
              <a:t>Chapter 2</a:t>
            </a:r>
          </a:p>
        </p:txBody>
      </p:sp>
      <p:sp>
        <p:nvSpPr>
          <p:cNvPr id="6" name="Content Placeholder 5">
            <a:extLst>
              <a:ext uri="{FF2B5EF4-FFF2-40B4-BE49-F238E27FC236}">
                <a16:creationId xmlns:a16="http://schemas.microsoft.com/office/drawing/2014/main" id="{82FD4EC9-4778-4E2F-B136-2A176CA2BA69}"/>
              </a:ext>
            </a:extLst>
          </p:cNvPr>
          <p:cNvSpPr>
            <a:spLocks noGrp="1"/>
          </p:cNvSpPr>
          <p:nvPr>
            <p:ph sz="quarter" idx="15"/>
          </p:nvPr>
        </p:nvSpPr>
        <p:spPr>
          <a:xfrm>
            <a:off x="4587766" y="3828493"/>
            <a:ext cx="3657600" cy="374906"/>
          </a:xfrm>
        </p:spPr>
        <p:txBody>
          <a:bodyPr lIns="0" tIns="18000" rIns="0" bIns="18000" anchor="ctr">
            <a:spAutoFit/>
          </a:bodyPr>
          <a:lstStyle/>
          <a:p>
            <a:pPr marL="0"/>
            <a:r>
              <a:rPr lang="en-US" dirty="0"/>
              <a:t>Processes</a:t>
            </a:r>
          </a:p>
        </p:txBody>
      </p:sp>
      <p:pic>
        <p:nvPicPr>
          <p:cNvPr id="13" name="Picture 12" descr="Pearson Logo">
            <a:extLst>
              <a:ext uri="{FF2B5EF4-FFF2-40B4-BE49-F238E27FC236}">
                <a16:creationId xmlns:a16="http://schemas.microsoft.com/office/drawing/2014/main" id="{52CA111B-0F6F-117D-210D-F52B8521B6C7}"/>
              </a:ext>
            </a:extLst>
          </p:cNvPr>
          <p:cNvPicPr>
            <a:picLocks noChangeAspect="1"/>
          </p:cNvPicPr>
          <p:nvPr/>
        </p:nvPicPr>
        <p:blipFill>
          <a:blip r:embed="rId4"/>
          <a:stretch>
            <a:fillRect/>
          </a:stretch>
        </p:blipFill>
        <p:spPr>
          <a:xfrm>
            <a:off x="444069" y="6424556"/>
            <a:ext cx="1021234" cy="321791"/>
          </a:xfrm>
          <a:prstGeom prst="rect">
            <a:avLst/>
          </a:prstGeom>
        </p:spPr>
      </p:pic>
      <p:sp>
        <p:nvSpPr>
          <p:cNvPr id="8" name="Content Placeholder 7">
            <a:extLst>
              <a:ext uri="{FF2B5EF4-FFF2-40B4-BE49-F238E27FC236}">
                <a16:creationId xmlns:a16="http://schemas.microsoft.com/office/drawing/2014/main" id="{C8E88D28-1A9F-4FC4-946F-10B4629D1438}"/>
              </a:ext>
            </a:extLst>
          </p:cNvPr>
          <p:cNvSpPr>
            <a:spLocks noGrp="1"/>
          </p:cNvSpPr>
          <p:nvPr>
            <p:ph sz="quarter" idx="17"/>
          </p:nvPr>
        </p:nvSpPr>
        <p:spPr>
          <a:xfrm>
            <a:off x="2169825" y="6472671"/>
            <a:ext cx="6589712" cy="221018"/>
          </a:xfrm>
        </p:spPr>
        <p:txBody>
          <a:bodyPr lIns="0" tIns="18000" rIns="0" bIns="18000" anchor="ctr">
            <a:spAutoFit/>
          </a:bodyPr>
          <a:lstStyle/>
          <a:p>
            <a:r>
              <a:rPr lang="en-US" altLang="en-US" sz="1200" b="0" dirty="0">
                <a:latin typeface="Verdana"/>
                <a:ea typeface="Verdana" panose="020B0604030504040204" pitchFamily="34" charset="0"/>
                <a:cs typeface="Verdana" panose="020B0604030504040204" pitchFamily="34" charset="0"/>
              </a:rPr>
              <a:t>Copyright © 2023, 2014, 2008 Pearson Education, Inc. All Rights Reserved</a:t>
            </a:r>
          </a:p>
        </p:txBody>
      </p:sp>
    </p:spTree>
    <p:extLst>
      <p:ext uri="{BB962C8B-B14F-4D97-AF65-F5344CB8AC3E}">
        <p14:creationId xmlns:p14="http://schemas.microsoft.com/office/powerpoint/2010/main" val="3801335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68585-A8C8-6F4B-71C6-F4494CB2A8FF}"/>
              </a:ext>
            </a:extLst>
          </p:cNvPr>
          <p:cNvSpPr>
            <a:spLocks noGrp="1"/>
          </p:cNvSpPr>
          <p:nvPr>
            <p:ph type="title"/>
          </p:nvPr>
        </p:nvSpPr>
        <p:spPr>
          <a:xfrm>
            <a:off x="457200" y="215371"/>
            <a:ext cx="8229600" cy="726189"/>
          </a:xfrm>
        </p:spPr>
        <p:txBody>
          <a:bodyPr/>
          <a:lstStyle/>
          <a:p>
            <a:r>
              <a:rPr lang="en-US" altLang="en-US" dirty="0"/>
              <a:t>Process Termination</a:t>
            </a:r>
            <a:endParaRPr lang="en-US" dirty="0"/>
          </a:p>
        </p:txBody>
      </p:sp>
      <p:sp>
        <p:nvSpPr>
          <p:cNvPr id="4" name="Content Placeholder 3">
            <a:extLst>
              <a:ext uri="{FF2B5EF4-FFF2-40B4-BE49-F238E27FC236}">
                <a16:creationId xmlns:a16="http://schemas.microsoft.com/office/drawing/2014/main" id="{DD53237A-293C-16E9-2B04-F64A1A755BCD}"/>
              </a:ext>
            </a:extLst>
          </p:cNvPr>
          <p:cNvSpPr>
            <a:spLocks noGrp="1"/>
          </p:cNvSpPr>
          <p:nvPr>
            <p:ph sz="quarter" idx="14"/>
          </p:nvPr>
        </p:nvSpPr>
        <p:spPr>
          <a:xfrm>
            <a:off x="457200" y="1818194"/>
            <a:ext cx="8229600" cy="1708095"/>
          </a:xfrm>
        </p:spPr>
        <p:txBody>
          <a:bodyPr>
            <a:normAutofit fontScale="92500" lnSpcReduction="20000"/>
          </a:bodyPr>
          <a:lstStyle/>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Normal exit (voluntary).</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Error exit (voluntary).</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Fatal error (involuntary).</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Killed by another process (involuntary).</a:t>
            </a:r>
            <a:endParaRPr kumimoji="0" lang="en-US" sz="2800" b="0" i="0" u="none" strike="noStrike" kern="0" cap="none" spc="0" normalizeH="0" baseline="0" noProof="0" dirty="0">
              <a:ln>
                <a:noFill/>
              </a:ln>
              <a:solidFill>
                <a:srgbClr val="000000"/>
              </a:solidFill>
              <a:effectLst/>
              <a:uLnTx/>
              <a:uFillTx/>
              <a:latin typeface="Arial"/>
              <a:cs typeface="Arial"/>
              <a:sym typeface="Arial"/>
            </a:endParaRPr>
          </a:p>
          <a:p>
            <a:endParaRPr lang="en-US" dirty="0"/>
          </a:p>
        </p:txBody>
      </p:sp>
      <p:sp>
        <p:nvSpPr>
          <p:cNvPr id="5" name="Content Placeholder 2">
            <a:extLst>
              <a:ext uri="{FF2B5EF4-FFF2-40B4-BE49-F238E27FC236}">
                <a16:creationId xmlns:a16="http://schemas.microsoft.com/office/drawing/2014/main" id="{F1473EEE-48C8-0FC8-C898-1F50AFA1D142}"/>
              </a:ext>
            </a:extLst>
          </p:cNvPr>
          <p:cNvSpPr>
            <a:spLocks noGrp="1"/>
          </p:cNvSpPr>
          <p:nvPr>
            <p:ph sz="quarter" idx="13"/>
          </p:nvPr>
        </p:nvSpPr>
        <p:spPr>
          <a:xfrm>
            <a:off x="457200" y="1036622"/>
            <a:ext cx="7555117" cy="467239"/>
          </a:xfrm>
        </p:spPr>
        <p:txBody>
          <a:bodyPr wrap="square" lIns="0" tIns="18000" rIns="0" bIns="18000" anchor="ctr" anchorCtr="0">
            <a:spAutoFit/>
          </a:bodyPr>
          <a:lstStyle/>
          <a:p>
            <a:pPr marL="0" indent="0">
              <a:spcBef>
                <a:spcPts val="600"/>
              </a:spcBef>
              <a:buNone/>
            </a:pPr>
            <a:r>
              <a:rPr lang="en-US" sz="2800" noProof="0" dirty="0">
                <a:solidFill>
                  <a:srgbClr val="000000"/>
                </a:solidFill>
                <a:latin typeface="Arial" panose="020B0604020202020204" pitchFamily="34" charset="0"/>
              </a:rPr>
              <a:t>Typical conditions which terminate a process:</a:t>
            </a:r>
          </a:p>
        </p:txBody>
      </p:sp>
      <p:sp>
        <p:nvSpPr>
          <p:cNvPr id="3" name="Content Placeholder 3">
            <a:extLst>
              <a:ext uri="{FF2B5EF4-FFF2-40B4-BE49-F238E27FC236}">
                <a16:creationId xmlns:a16="http://schemas.microsoft.com/office/drawing/2014/main" id="{CDE095EC-B6BA-A619-EE54-EDB1B990E861}"/>
              </a:ext>
            </a:extLst>
          </p:cNvPr>
          <p:cNvSpPr txBox="1">
            <a:spLocks/>
          </p:cNvSpPr>
          <p:nvPr/>
        </p:nvSpPr>
        <p:spPr>
          <a:xfrm>
            <a:off x="457200" y="3659552"/>
            <a:ext cx="8229600" cy="2396186"/>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285750" marR="0" lvl="0" indent="-285750" algn="l" defTabSz="914400" rtl="0" eaLnBrk="0" fontAlgn="base" latinLnBrk="0" hangingPunct="0">
              <a:lnSpc>
                <a:spcPct val="100000"/>
              </a:lnSpc>
              <a:spcBef>
                <a:spcPct val="35000"/>
              </a:spcBef>
              <a:spcAft>
                <a:spcPct val="0"/>
              </a:spcAft>
              <a:buClr>
                <a:srgbClr val="993300"/>
              </a:buClr>
              <a:buSzPct val="90000"/>
              <a:buFont typeface="Wingdings" panose="05000000000000000000" pitchFamily="2" charset="2"/>
              <a:buChar char="§"/>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The parent process may wait for termination of a child process by using the </a:t>
            </a:r>
            <a:r>
              <a:rPr kumimoji="1" lang="en-US" altLang="en-US" sz="1800" b="1" i="0" u="none" strike="noStrike" kern="0" cap="none" spc="0" normalizeH="0" baseline="0" noProof="0" dirty="0">
                <a:ln>
                  <a:noFill/>
                </a:ln>
                <a:solidFill>
                  <a:srgbClr val="000000"/>
                </a:solidFill>
                <a:effectLst/>
                <a:uLnTx/>
                <a:uFillTx/>
                <a:latin typeface="Courier New" panose="02070309020205020404" pitchFamily="49" charset="0"/>
                <a:ea typeface="MS PGothic" pitchFamily="34" charset="-128"/>
                <a:cs typeface="Courier New" panose="02070309020205020404" pitchFamily="49" charset="0"/>
              </a:rPr>
              <a:t>wait()</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system call</a:t>
            </a:r>
            <a:r>
              <a:rPr kumimoji="1" lang="en-US" altLang="en-US" sz="1800" b="1" i="0" u="none" strike="noStrike" kern="0" cap="none" spc="0" normalizeH="0" baseline="0" noProof="0" dirty="0">
                <a:ln>
                  <a:noFill/>
                </a:ln>
                <a:solidFill>
                  <a:srgbClr val="000000"/>
                </a:solidFill>
                <a:effectLst/>
                <a:uLnTx/>
                <a:uFillTx/>
                <a:latin typeface="Courier New" panose="02070309020205020404" pitchFamily="49" charset="0"/>
                <a:ea typeface="MS PGothic" pitchFamily="34" charset="-128"/>
                <a:cs typeface="Courier New" panose="02070309020205020404" pitchFamily="49" charset="0"/>
              </a:rPr>
              <a:t>. </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The call returns status information and the </a:t>
            </a:r>
            <a:r>
              <a:rPr kumimoji="1" lang="en-US" altLang="en-US" sz="1800" b="0" i="0" u="none" strike="noStrike" kern="0" cap="none" spc="0" normalizeH="0" baseline="0" noProof="0" dirty="0" err="1">
                <a:ln>
                  <a:noFill/>
                </a:ln>
                <a:solidFill>
                  <a:srgbClr val="000000"/>
                </a:solidFill>
                <a:effectLst/>
                <a:uLnTx/>
                <a:uFillTx/>
                <a:latin typeface="Helvetica"/>
                <a:ea typeface="MS PGothic" pitchFamily="34" charset="-128"/>
              </a:rPr>
              <a:t>pid</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 of the terminated process</a:t>
            </a:r>
            <a:endParaRPr kumimoji="1" lang="en-US" altLang="en-US" sz="1800" b="1" i="0" u="none" strike="noStrike" kern="0" cap="none" spc="0" normalizeH="0" baseline="0" noProof="0" dirty="0">
              <a:ln>
                <a:noFill/>
              </a:ln>
              <a:solidFill>
                <a:srgbClr val="000000"/>
              </a:solidFill>
              <a:effectLst/>
              <a:uLnTx/>
              <a:uFillTx/>
              <a:latin typeface="Courier New" panose="02070309020205020404" pitchFamily="49" charset="0"/>
              <a:ea typeface="MS PGothic" pitchFamily="34" charset="-128"/>
              <a:cs typeface="Courier New" panose="02070309020205020404" pitchFamily="49" charset="0"/>
            </a:endParaRP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None/>
              <a:tabLst/>
              <a:defRPr/>
            </a:pPr>
            <a:r>
              <a:rPr kumimoji="1" lang="en-US" altLang="en-US" sz="1800" b="1" i="0" u="none" strike="noStrike" kern="0" cap="none" spc="0" normalizeH="0" baseline="0" noProof="0" dirty="0">
                <a:ln>
                  <a:noFill/>
                </a:ln>
                <a:solidFill>
                  <a:srgbClr val="000000"/>
                </a:solidFill>
                <a:effectLst/>
                <a:uLnTx/>
                <a:uFillTx/>
                <a:latin typeface="Courier New" panose="02070309020205020404" pitchFamily="49" charset="0"/>
                <a:ea typeface="MS PGothic" pitchFamily="34" charset="-128"/>
                <a:cs typeface="Courier New" panose="02070309020205020404" pitchFamily="49" charset="0"/>
              </a:rPr>
              <a:t>      </a:t>
            </a:r>
            <a:r>
              <a:rPr kumimoji="1" lang="en-US" altLang="en-US" sz="1800" b="1" i="0" u="none" strike="noStrike" kern="0" cap="none" spc="0" normalizeH="0" baseline="0" noProof="0" dirty="0" err="1">
                <a:ln>
                  <a:noFill/>
                </a:ln>
                <a:solidFill>
                  <a:srgbClr val="000000"/>
                </a:solidFill>
                <a:effectLst/>
                <a:uLnTx/>
                <a:uFillTx/>
                <a:latin typeface="Courier New" panose="02070309020205020404" pitchFamily="49" charset="0"/>
                <a:ea typeface="MS PGothic" pitchFamily="34" charset="-128"/>
                <a:cs typeface="Courier New" panose="02070309020205020404" pitchFamily="49" charset="0"/>
              </a:rPr>
              <a:t>pid</a:t>
            </a:r>
            <a:r>
              <a:rPr kumimoji="1" lang="en-US" altLang="en-US" sz="1800" b="1" i="0" u="none" strike="noStrike" kern="0" cap="none" spc="0" normalizeH="0" baseline="0" noProof="0" dirty="0">
                <a:ln>
                  <a:noFill/>
                </a:ln>
                <a:solidFill>
                  <a:srgbClr val="000000"/>
                </a:solidFill>
                <a:effectLst/>
                <a:uLnTx/>
                <a:uFillTx/>
                <a:latin typeface="Courier New" panose="02070309020205020404" pitchFamily="49" charset="0"/>
                <a:ea typeface="MS PGothic" pitchFamily="34" charset="-128"/>
                <a:cs typeface="Courier New" panose="02070309020205020404" pitchFamily="49" charset="0"/>
              </a:rPr>
              <a:t> = wait(&amp;status); </a:t>
            </a:r>
          </a:p>
          <a:p>
            <a:pPr marL="285750" marR="0" lvl="0" indent="-285750" algn="l" defTabSz="914400" rtl="0" eaLnBrk="0" fontAlgn="base" latinLnBrk="0" hangingPunct="0">
              <a:lnSpc>
                <a:spcPct val="100000"/>
              </a:lnSpc>
              <a:spcBef>
                <a:spcPct val="35000"/>
              </a:spcBef>
              <a:spcAft>
                <a:spcPct val="0"/>
              </a:spcAft>
              <a:buClr>
                <a:srgbClr val="993300"/>
              </a:buClr>
              <a:buSzPct val="90000"/>
              <a:buFont typeface="Wingdings" panose="05000000000000000000" pitchFamily="2" charset="2"/>
              <a:buChar char="§"/>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If no parent waiting (did not invoke </a:t>
            </a:r>
            <a:r>
              <a:rPr kumimoji="1" lang="en-US" altLang="en-US" sz="1800" b="1" i="0" u="none" strike="noStrike" kern="0" cap="none" spc="0" normalizeH="0" baseline="0" noProof="0" dirty="0">
                <a:ln>
                  <a:noFill/>
                </a:ln>
                <a:solidFill>
                  <a:srgbClr val="000000"/>
                </a:solidFill>
                <a:effectLst/>
                <a:uLnTx/>
                <a:uFillTx/>
                <a:latin typeface="Courier New" panose="02070309020205020404" pitchFamily="49" charset="0"/>
                <a:ea typeface="MS PGothic" pitchFamily="34" charset="-128"/>
                <a:cs typeface="Courier New" panose="02070309020205020404" pitchFamily="49" charset="0"/>
              </a:rPr>
              <a:t>wait()</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cs typeface="Courier New" panose="02070309020205020404" pitchFamily="49" charset="0"/>
              </a:rPr>
              <a:t>) </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process is a </a:t>
            </a:r>
            <a:r>
              <a:rPr kumimoji="1" lang="en-US" altLang="en-US" sz="1800" b="1" i="0" u="none" strike="noStrike" kern="0" cap="none" spc="0" normalizeH="0" baseline="0" noProof="0" dirty="0">
                <a:ln>
                  <a:noFill/>
                </a:ln>
                <a:solidFill>
                  <a:srgbClr val="3366FF"/>
                </a:solidFill>
                <a:effectLst/>
                <a:uLnTx/>
                <a:uFillTx/>
                <a:latin typeface="Helvetica"/>
                <a:ea typeface="MS PGothic" pitchFamily="34" charset="-128"/>
              </a:rPr>
              <a:t>zombie</a:t>
            </a:r>
          </a:p>
          <a:p>
            <a:pPr marL="285750" marR="0" lvl="0" indent="-285750" algn="l" defTabSz="914400" rtl="0" eaLnBrk="0" fontAlgn="base" latinLnBrk="0" hangingPunct="0">
              <a:lnSpc>
                <a:spcPct val="100000"/>
              </a:lnSpc>
              <a:spcBef>
                <a:spcPct val="35000"/>
              </a:spcBef>
              <a:spcAft>
                <a:spcPct val="0"/>
              </a:spcAft>
              <a:buClr>
                <a:srgbClr val="993300"/>
              </a:buClr>
              <a:buSzPct val="90000"/>
              <a:buFont typeface="Wingdings" panose="05000000000000000000" pitchFamily="2" charset="2"/>
              <a:buChar char="§"/>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If parent terminated without invoking</a:t>
            </a:r>
            <a:r>
              <a:rPr kumimoji="1" lang="en-US" altLang="en-US" sz="1800" b="1" i="0" u="none" strike="noStrike" kern="0" cap="none" spc="0" normalizeH="0" baseline="0" noProof="0" dirty="0">
                <a:ln>
                  <a:noFill/>
                </a:ln>
                <a:solidFill>
                  <a:srgbClr val="000000"/>
                </a:solidFill>
                <a:effectLst/>
                <a:uLnTx/>
                <a:uFillTx/>
                <a:latin typeface="Courier New" panose="02070309020205020404" pitchFamily="49" charset="0"/>
                <a:ea typeface="MS PGothic" pitchFamily="34" charset="-128"/>
                <a:cs typeface="Courier New" panose="02070309020205020404" pitchFamily="49" charset="0"/>
              </a:rPr>
              <a:t> wait</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 , process is an </a:t>
            </a:r>
            <a:r>
              <a:rPr kumimoji="1" lang="en-US" altLang="en-US" sz="1800" b="1" i="0" u="none" strike="noStrike" kern="0" cap="none" spc="0" normalizeH="0" baseline="0" noProof="0" dirty="0">
                <a:ln>
                  <a:noFill/>
                </a:ln>
                <a:solidFill>
                  <a:srgbClr val="3366FF"/>
                </a:solidFill>
                <a:effectLst/>
                <a:uLnTx/>
                <a:uFillTx/>
                <a:latin typeface="Helvetica"/>
                <a:ea typeface="MS PGothic" pitchFamily="34" charset="-128"/>
              </a:rPr>
              <a:t>orphan</a:t>
            </a:r>
          </a:p>
          <a:p>
            <a:endParaRPr lang="en-US" dirty="0"/>
          </a:p>
        </p:txBody>
      </p:sp>
    </p:spTree>
    <p:extLst>
      <p:ext uri="{BB962C8B-B14F-4D97-AF65-F5344CB8AC3E}">
        <p14:creationId xmlns:p14="http://schemas.microsoft.com/office/powerpoint/2010/main" val="3378159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E4098-7597-7FFA-107C-4BF5A0523FCF}"/>
              </a:ext>
            </a:extLst>
          </p:cNvPr>
          <p:cNvSpPr>
            <a:spLocks noGrp="1"/>
          </p:cNvSpPr>
          <p:nvPr>
            <p:ph type="title"/>
          </p:nvPr>
        </p:nvSpPr>
        <p:spPr>
          <a:xfrm>
            <a:off x="457200" y="215372"/>
            <a:ext cx="8229600" cy="565678"/>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Process Management</a:t>
            </a:r>
            <a:endParaRPr lang="en-US" dirty="0"/>
          </a:p>
        </p:txBody>
      </p:sp>
      <p:sp>
        <p:nvSpPr>
          <p:cNvPr id="3" name="Content Placeholder 2">
            <a:extLst>
              <a:ext uri="{FF2B5EF4-FFF2-40B4-BE49-F238E27FC236}">
                <a16:creationId xmlns:a16="http://schemas.microsoft.com/office/drawing/2014/main" id="{3E3B1CBC-8227-F3B1-C565-21A570088FD0}"/>
              </a:ext>
            </a:extLst>
          </p:cNvPr>
          <p:cNvSpPr>
            <a:spLocks noGrp="1"/>
          </p:cNvSpPr>
          <p:nvPr>
            <p:ph sz="quarter" idx="13"/>
          </p:nvPr>
        </p:nvSpPr>
        <p:spPr>
          <a:xfrm>
            <a:off x="457200" y="998968"/>
            <a:ext cx="7926309" cy="3247107"/>
          </a:xfrm>
        </p:spPr>
        <p:txBody>
          <a:bodyPr>
            <a:normAutofit fontScale="70000" lnSpcReduction="200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fork: </a:t>
            </a: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create a new process</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Child is a “private” </a:t>
            </a:r>
            <a:r>
              <a:rPr kumimoji="0" lang="en-US" sz="2400" b="1"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clone</a:t>
            </a: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 of the parent</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Shares </a:t>
            </a:r>
            <a:r>
              <a:rPr kumimoji="0" lang="en-US" sz="2400" b="1"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some</a:t>
            </a: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 resources with the parent</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exec: </a:t>
            </a: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execute a new process image</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Used in combination with</a:t>
            </a:r>
            <a:r>
              <a:rPr kumimoji="0" lang="en-US" sz="24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 fork</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exec</a:t>
            </a: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 on Windows?</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exit:</a:t>
            </a: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 cause voluntary process termination</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Exit</a:t>
            </a: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 status returned to the parent</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Involuntary process termination?</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Consolas" panose="020B0609020204030204" pitchFamily="49" charset="0"/>
                <a:cs typeface="Arial"/>
                <a:sym typeface="Arial"/>
              </a:rPr>
              <a:t>kill: </a:t>
            </a: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send a signal to a process (or group)</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4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Can cause involuntary process termination </a:t>
            </a:r>
          </a:p>
          <a:p>
            <a:endParaRPr lang="en-US" dirty="0"/>
          </a:p>
        </p:txBody>
      </p:sp>
      <p:pic>
        <p:nvPicPr>
          <p:cNvPr id="5" name="Picture 4" descr="3">
            <a:extLst>
              <a:ext uri="{FF2B5EF4-FFF2-40B4-BE49-F238E27FC236}">
                <a16:creationId xmlns:a16="http://schemas.microsoft.com/office/drawing/2014/main" id="{EED9DD6E-D968-AA10-D498-2D8B787349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3393" y="4333043"/>
            <a:ext cx="6419850" cy="161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3456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38150" y="219350"/>
            <a:ext cx="8274050" cy="590349"/>
          </a:xfrm>
        </p:spPr>
        <p:txBody>
          <a:bodyPr wrap="square" lIns="0" tIns="18000" rIns="0" bIns="18000" anchor="ctr">
            <a:spAutoFit/>
          </a:bodyPr>
          <a:lstStyle/>
          <a:p>
            <a:r>
              <a:rPr lang="en-US" dirty="0"/>
              <a:t>Process States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38150" y="1260978"/>
            <a:ext cx="8274050" cy="775015"/>
          </a:xfrm>
        </p:spPr>
        <p:txBody>
          <a:bodyPr wrap="square" lIns="0" tIns="18000" rIns="0" bIns="18000" anchor="ctr">
            <a:spAutoFit/>
          </a:bodyPr>
          <a:lstStyle/>
          <a:p>
            <a:pPr marL="0" indent="0">
              <a:buNone/>
            </a:pPr>
            <a:r>
              <a:rPr lang="en-US" sz="2400" dirty="0"/>
              <a:t>A process can be in running, blocked, or ready state. Transitions between these states are as shown.</a:t>
            </a:r>
          </a:p>
        </p:txBody>
      </p:sp>
      <p:pic>
        <p:nvPicPr>
          <p:cNvPr id="4" name="Picture 3" descr="The figure illustrates a process that can be in running, blocked, or ready state.&#10;Long description is available in notes, Press F6.&#10;">
            <a:extLst>
              <a:ext uri="{FF2B5EF4-FFF2-40B4-BE49-F238E27FC236}">
                <a16:creationId xmlns:a16="http://schemas.microsoft.com/office/drawing/2014/main" id="{FAFC2327-FC8A-4522-83DF-626F37466AAC}"/>
              </a:ext>
            </a:extLst>
          </p:cNvPr>
          <p:cNvPicPr>
            <a:picLocks noChangeAspect="1"/>
          </p:cNvPicPr>
          <p:nvPr/>
        </p:nvPicPr>
        <p:blipFill>
          <a:blip r:embed="rId3"/>
          <a:stretch>
            <a:fillRect/>
          </a:stretch>
        </p:blipFill>
        <p:spPr>
          <a:xfrm>
            <a:off x="528712" y="2487272"/>
            <a:ext cx="8086576" cy="1883456"/>
          </a:xfrm>
          <a:prstGeom prst="rect">
            <a:avLst/>
          </a:prstGeom>
        </p:spPr>
      </p:pic>
      <p:sp>
        <p:nvSpPr>
          <p:cNvPr id="6" name="Content Placeholder 3">
            <a:extLst>
              <a:ext uri="{FF2B5EF4-FFF2-40B4-BE49-F238E27FC236}">
                <a16:creationId xmlns:a16="http://schemas.microsoft.com/office/drawing/2014/main" id="{8D257DB2-3E4F-A879-8CC0-7BCBD406A964}"/>
              </a:ext>
            </a:extLst>
          </p:cNvPr>
          <p:cNvSpPr txBox="1">
            <a:spLocks/>
          </p:cNvSpPr>
          <p:nvPr/>
        </p:nvSpPr>
        <p:spPr>
          <a:xfrm>
            <a:off x="341023" y="4912622"/>
            <a:ext cx="6385701" cy="590349"/>
          </a:xfrm>
          <a:prstGeom prst="rect">
            <a:avLst/>
          </a:prstGeom>
        </p:spPr>
        <p:txBody>
          <a:bodyPr wrap="square" lIns="0" tIns="18000" rIns="0" bIns="18000" anchor="ctr"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altLang="en-US" sz="1800" dirty="0">
                <a:latin typeface="Arial" panose="020B0604020202020204" pitchFamily="34" charset="0"/>
                <a:cs typeface="Arial" panose="020B0604020202020204" pitchFamily="34" charset="0"/>
              </a:rPr>
              <a:t>A process can be in running, blocked, or ready state. Transitions between these states are as shown.</a:t>
            </a:r>
          </a:p>
        </p:txBody>
      </p:sp>
    </p:spTree>
    <p:extLst>
      <p:ext uri="{BB962C8B-B14F-4D97-AF65-F5344CB8AC3E}">
        <p14:creationId xmlns:p14="http://schemas.microsoft.com/office/powerpoint/2010/main" val="1205967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38150" y="100986"/>
            <a:ext cx="8274050" cy="590349"/>
          </a:xfrm>
        </p:spPr>
        <p:txBody>
          <a:bodyPr wrap="square" lIns="0" tIns="18000" rIns="0" bIns="18000" anchor="ctr">
            <a:spAutoFit/>
          </a:bodyPr>
          <a:lstStyle/>
          <a:p>
            <a:r>
              <a:rPr lang="en-US" dirty="0"/>
              <a:t>Process States</a:t>
            </a:r>
          </a:p>
        </p:txBody>
      </p:sp>
      <p:pic>
        <p:nvPicPr>
          <p:cNvPr id="6" name="Picture 5" descr="The figure illustrates the lowest layer of a process-structured operating system handles,&#10;interrupts and scheduling. Above that layer are sequential processes.&#10;Long description is available in notes, Press F6.">
            <a:extLst>
              <a:ext uri="{FF2B5EF4-FFF2-40B4-BE49-F238E27FC236}">
                <a16:creationId xmlns:a16="http://schemas.microsoft.com/office/drawing/2014/main" id="{98DD4572-24AE-4ADB-8964-8CAEEADC1A88}"/>
              </a:ext>
            </a:extLst>
          </p:cNvPr>
          <p:cNvPicPr>
            <a:picLocks noChangeAspect="1"/>
          </p:cNvPicPr>
          <p:nvPr/>
        </p:nvPicPr>
        <p:blipFill>
          <a:blip r:embed="rId3"/>
          <a:stretch>
            <a:fillRect/>
          </a:stretch>
        </p:blipFill>
        <p:spPr>
          <a:xfrm>
            <a:off x="1122629" y="2005567"/>
            <a:ext cx="6247119" cy="3291170"/>
          </a:xfrm>
          <a:prstGeom prst="rect">
            <a:avLst/>
          </a:prstGeom>
        </p:spPr>
      </p:pic>
      <p:sp>
        <p:nvSpPr>
          <p:cNvPr id="3" name="Content Placeholder 4">
            <a:extLst>
              <a:ext uri="{FF2B5EF4-FFF2-40B4-BE49-F238E27FC236}">
                <a16:creationId xmlns:a16="http://schemas.microsoft.com/office/drawing/2014/main" id="{3286A9D9-26A0-555C-3C34-537E7CD741A4}"/>
              </a:ext>
            </a:extLst>
          </p:cNvPr>
          <p:cNvSpPr txBox="1">
            <a:spLocks/>
          </p:cNvSpPr>
          <p:nvPr/>
        </p:nvSpPr>
        <p:spPr>
          <a:xfrm>
            <a:off x="780672" y="5472209"/>
            <a:ext cx="8274050" cy="651905"/>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buFont typeface="Arial"/>
              <a:buNone/>
            </a:pPr>
            <a:r>
              <a:rPr lang="en-US" sz="2000" dirty="0"/>
              <a:t>The lowest layer of a process-structured operating system handles interrupts and scheduling. Above that layer are sequential processes.</a:t>
            </a:r>
          </a:p>
        </p:txBody>
      </p:sp>
      <p:sp>
        <p:nvSpPr>
          <p:cNvPr id="7" name="Content Placeholder 6">
            <a:extLst>
              <a:ext uri="{FF2B5EF4-FFF2-40B4-BE49-F238E27FC236}">
                <a16:creationId xmlns:a16="http://schemas.microsoft.com/office/drawing/2014/main" id="{DD8A5C9B-4182-12E2-D707-542F473DF08D}"/>
              </a:ext>
            </a:extLst>
          </p:cNvPr>
          <p:cNvSpPr>
            <a:spLocks noGrp="1"/>
          </p:cNvSpPr>
          <p:nvPr>
            <p:ph sz="quarter" idx="13"/>
          </p:nvPr>
        </p:nvSpPr>
        <p:spPr>
          <a:xfrm>
            <a:off x="415925" y="900411"/>
            <a:ext cx="8232775" cy="1105156"/>
          </a:xfrm>
        </p:spPr>
        <p:txBody>
          <a:bodyPr>
            <a:normAutofit fontScale="70000" lnSpcReduction="20000"/>
          </a:bodyPr>
          <a:lstStyle/>
          <a:p>
            <a:pPr marL="342900" marR="0" lvl="0"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Scheduler periodically switches processes</a:t>
            </a:r>
          </a:p>
          <a:p>
            <a:pPr marL="342900" marR="0" lvl="0"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Sequential processes lay on the layer above</a:t>
            </a:r>
          </a:p>
          <a:p>
            <a:pPr marL="342900" marR="0" lvl="0"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This leads to a simple process organization</a:t>
            </a:r>
          </a:p>
          <a:p>
            <a:endParaRPr lang="en-US" dirty="0"/>
          </a:p>
        </p:txBody>
      </p:sp>
    </p:spTree>
    <p:extLst>
      <p:ext uri="{BB962C8B-B14F-4D97-AF65-F5344CB8AC3E}">
        <p14:creationId xmlns:p14="http://schemas.microsoft.com/office/powerpoint/2010/main" val="1092742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DF5EB-383C-2655-B950-9FAF29DD6EF0}"/>
              </a:ext>
            </a:extLst>
          </p:cNvPr>
          <p:cNvSpPr>
            <a:spLocks noGrp="1"/>
          </p:cNvSpPr>
          <p:nvPr>
            <p:ph type="title"/>
          </p:nvPr>
        </p:nvSpPr>
        <p:spPr>
          <a:xfrm>
            <a:off x="457200" y="215371"/>
            <a:ext cx="8229600" cy="565679"/>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Interrupts</a:t>
            </a:r>
            <a:endParaRPr lang="en-US" dirty="0"/>
          </a:p>
        </p:txBody>
      </p:sp>
      <p:sp>
        <p:nvSpPr>
          <p:cNvPr id="3" name="Content Placeholder 2">
            <a:extLst>
              <a:ext uri="{FF2B5EF4-FFF2-40B4-BE49-F238E27FC236}">
                <a16:creationId xmlns:a16="http://schemas.microsoft.com/office/drawing/2014/main" id="{DF740C33-76ED-038A-295B-D673C7E4A2F3}"/>
              </a:ext>
            </a:extLst>
          </p:cNvPr>
          <p:cNvSpPr>
            <a:spLocks noGrp="1"/>
          </p:cNvSpPr>
          <p:nvPr>
            <p:ph sz="quarter" idx="13"/>
          </p:nvPr>
        </p:nvSpPr>
        <p:spPr>
          <a:xfrm>
            <a:off x="457200" y="1077362"/>
            <a:ext cx="8229600" cy="5042781"/>
          </a:xfrm>
        </p:spPr>
        <p:txBody>
          <a:bodyPr>
            <a:normAutofit fontScale="92500" lnSpcReduction="20000"/>
          </a:bodyPr>
          <a:lstStyle/>
          <a:p>
            <a:pPr marL="342900" marR="0" lvl="0"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Idea: to deallocate the </a:t>
            </a:r>
            <a:r>
              <a:rPr kumimoji="0" lang="en-US" altLang="en-NL" sz="2800" b="0" i="0" u="none" strike="noStrike" kern="0" cap="none" spc="-35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C P </a:t>
            </a: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U in favor of the scheduler, we rely on hardware-provided interrupt handling support</a:t>
            </a:r>
          </a:p>
          <a:p>
            <a:pPr marL="342900" marR="0" lvl="0"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Allows the scheduler to periodically get control, i.e., whenever the hardware generates an interrupt</a:t>
            </a:r>
          </a:p>
          <a:p>
            <a:pPr marL="342900" marR="0" lvl="0"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Interrupt vector:</a:t>
            </a:r>
          </a:p>
          <a:p>
            <a:pPr marL="829818" marR="0" lvl="1"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Associated with each I/O device and interrupt line</a:t>
            </a:r>
          </a:p>
          <a:p>
            <a:pPr marL="829818" marR="0" lvl="1"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Part of the interrupt descriptor table (</a:t>
            </a:r>
            <a:r>
              <a:rPr kumimoji="0" lang="en-US" altLang="en-NL" sz="2800" b="0" i="0" u="none" strike="noStrike" kern="0" cap="none" spc="-35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I D </a:t>
            </a: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T)</a:t>
            </a:r>
          </a:p>
          <a:p>
            <a:pPr marL="829818" marR="0" lvl="1"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Contains the start address of an </a:t>
            </a:r>
            <a:r>
              <a:rPr kumimoji="0" lang="en-US" altLang="en-NL" sz="2800" b="0" i="0" u="none" strike="noStrike" kern="0" cap="none" spc="-35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O </a:t>
            </a: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S-provided internal procedure (interrupt handler)</a:t>
            </a:r>
          </a:p>
          <a:p>
            <a:pPr marL="342900" marR="0" lvl="0"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The interrupt handler continues the execution</a:t>
            </a:r>
          </a:p>
          <a:p>
            <a:pPr marL="342900" marR="0" lvl="0" indent="-342900" algn="l" defTabSz="914400" rtl="0" eaLnBrk="0" fontAlgn="base" latinLnBrk="0" hangingPunct="0">
              <a:lnSpc>
                <a:spcPct val="100000"/>
              </a:lnSpc>
              <a:spcBef>
                <a:spcPts val="60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Interrupt types: </a:t>
            </a:r>
            <a:r>
              <a:rPr kumimoji="0" lang="en-US" altLang="en-NL" sz="2800" b="0" i="0" u="none" strike="noStrike" kern="0" cap="none" spc="0" normalizeH="0" baseline="0" noProof="0" dirty="0" err="1">
                <a:ln>
                  <a:noFill/>
                </a:ln>
                <a:solidFill>
                  <a:srgbClr val="000000"/>
                </a:solidFill>
                <a:effectLst/>
                <a:uLnTx/>
                <a:uFillTx/>
                <a:latin typeface="Arial" panose="020B0604020202020204" pitchFamily="34" charset="0"/>
                <a:cs typeface="Arial" panose="020B0604020202020204" pitchFamily="34" charset="0"/>
                <a:sym typeface="Arial"/>
              </a:rPr>
              <a:t>sw</a:t>
            </a: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 </a:t>
            </a:r>
            <a:r>
              <a:rPr kumimoji="0" lang="en-US" altLang="en-NL" sz="2800" b="0" i="0" u="none" strike="noStrike" kern="0" cap="none" spc="0" normalizeH="0" baseline="0" noProof="0" dirty="0" err="1">
                <a:ln>
                  <a:noFill/>
                </a:ln>
                <a:solidFill>
                  <a:srgbClr val="000000"/>
                </a:solidFill>
                <a:effectLst/>
                <a:uLnTx/>
                <a:uFillTx/>
                <a:latin typeface="Arial" panose="020B0604020202020204" pitchFamily="34" charset="0"/>
                <a:cs typeface="Arial" panose="020B0604020202020204" pitchFamily="34" charset="0"/>
                <a:sym typeface="Arial"/>
              </a:rPr>
              <a:t>hw</a:t>
            </a: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 device (async), exceptions</a:t>
            </a:r>
          </a:p>
          <a:p>
            <a:endParaRPr lang="en-US" dirty="0"/>
          </a:p>
        </p:txBody>
      </p:sp>
    </p:spTree>
    <p:extLst>
      <p:ext uri="{BB962C8B-B14F-4D97-AF65-F5344CB8AC3E}">
        <p14:creationId xmlns:p14="http://schemas.microsoft.com/office/powerpoint/2010/main" val="10003005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507E545-1AA3-FAA7-2394-D064C1CB2970}"/>
              </a:ext>
            </a:extLst>
          </p:cNvPr>
          <p:cNvSpPr>
            <a:spLocks noGrp="1"/>
          </p:cNvSpPr>
          <p:nvPr>
            <p:ph type="title"/>
          </p:nvPr>
        </p:nvSpPr>
        <p:spPr>
          <a:xfrm>
            <a:off x="457200" y="215371"/>
            <a:ext cx="8229600" cy="735243"/>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Implementation of Processes</a:t>
            </a:r>
            <a:endParaRPr lang="en-US" dirty="0"/>
          </a:p>
        </p:txBody>
      </p:sp>
      <p:sp>
        <p:nvSpPr>
          <p:cNvPr id="6" name="Content Placeholder 5">
            <a:extLst>
              <a:ext uri="{FF2B5EF4-FFF2-40B4-BE49-F238E27FC236}">
                <a16:creationId xmlns:a16="http://schemas.microsoft.com/office/drawing/2014/main" id="{CDC5BCC1-9271-4CD2-054F-0B6BA5062C34}"/>
              </a:ext>
            </a:extLst>
          </p:cNvPr>
          <p:cNvSpPr>
            <a:spLocks noGrp="1"/>
          </p:cNvSpPr>
          <p:nvPr>
            <p:ph sz="quarter" idx="13"/>
          </p:nvPr>
        </p:nvSpPr>
        <p:spPr>
          <a:xfrm>
            <a:off x="398912" y="1871217"/>
            <a:ext cx="8232775" cy="2691729"/>
          </a:xfrm>
        </p:spPr>
        <p:txBody>
          <a:bodyPr>
            <a:normAutofit fontScale="92500" lnSpcReduction="20000"/>
          </a:bodyPr>
          <a:lstStyle/>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Arial"/>
                <a:cs typeface="Arial"/>
                <a:sym typeface="Arial"/>
              </a:rPr>
              <a:t>Hardware stacks program counter, etc. </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Arial"/>
                <a:cs typeface="Arial"/>
                <a:sym typeface="Arial"/>
              </a:rPr>
              <a:t>Hardware loads new program counter from interrupt vector. </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Arial"/>
                <a:cs typeface="Arial"/>
                <a:sym typeface="Arial"/>
              </a:rPr>
              <a:t>Assembly language procedure saves registers. </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Arial"/>
                <a:cs typeface="Arial"/>
                <a:sym typeface="Arial"/>
              </a:rPr>
              <a:t>Assembly language procedure sets up new stack. </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Arial"/>
                <a:cs typeface="Arial"/>
                <a:sym typeface="Arial"/>
              </a:rPr>
              <a:t>C interrupt service runs (typically reads and buffers input). </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Arial"/>
                <a:cs typeface="Arial"/>
                <a:sym typeface="Arial"/>
              </a:rPr>
              <a:t>Scheduler decides which process is to run next. </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Arial"/>
                <a:cs typeface="Arial"/>
                <a:sym typeface="Arial"/>
              </a:rPr>
              <a:t>C procedure returns to the assembly code. </a:t>
            </a:r>
          </a:p>
          <a:p>
            <a:pPr marL="944118" marR="0" lvl="1" indent="-457200" algn="l" defTabSz="914400" rtl="0" eaLnBrk="1" fontAlgn="auto" latinLnBrk="0" hangingPunct="1">
              <a:lnSpc>
                <a:spcPct val="100000"/>
              </a:lnSpc>
              <a:spcBef>
                <a:spcPts val="600"/>
              </a:spcBef>
              <a:spcAft>
                <a:spcPts val="0"/>
              </a:spcAft>
              <a:buClr>
                <a:srgbClr val="007FA3"/>
              </a:buClr>
              <a:buSzPct val="100000"/>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Arial"/>
                <a:cs typeface="Arial"/>
                <a:sym typeface="Arial"/>
              </a:rPr>
              <a:t>Assembly language procedure starts up new current process. </a:t>
            </a:r>
          </a:p>
        </p:txBody>
      </p:sp>
      <p:sp>
        <p:nvSpPr>
          <p:cNvPr id="7" name="Content Placeholder 2">
            <a:extLst>
              <a:ext uri="{FF2B5EF4-FFF2-40B4-BE49-F238E27FC236}">
                <a16:creationId xmlns:a16="http://schemas.microsoft.com/office/drawing/2014/main" id="{C97447D2-38EC-AE94-035A-1A2B406D8956}"/>
              </a:ext>
            </a:extLst>
          </p:cNvPr>
          <p:cNvSpPr txBox="1">
            <a:spLocks/>
          </p:cNvSpPr>
          <p:nvPr/>
        </p:nvSpPr>
        <p:spPr>
          <a:xfrm>
            <a:off x="509137" y="1117906"/>
            <a:ext cx="7883425" cy="590349"/>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buFont typeface="Arial"/>
              <a:buNone/>
            </a:pPr>
            <a:r>
              <a:rPr lang="en-US" sz="1800" dirty="0"/>
              <a:t>Overview of what the lowest level of the operating system does when an interrupt occurs.</a:t>
            </a:r>
          </a:p>
        </p:txBody>
      </p:sp>
      <p:sp>
        <p:nvSpPr>
          <p:cNvPr id="8" name="Content Placeholder 4">
            <a:extLst>
              <a:ext uri="{FF2B5EF4-FFF2-40B4-BE49-F238E27FC236}">
                <a16:creationId xmlns:a16="http://schemas.microsoft.com/office/drawing/2014/main" id="{B1304EB8-56D2-E9C2-49A8-C8AFC1228FE6}"/>
              </a:ext>
            </a:extLst>
          </p:cNvPr>
          <p:cNvSpPr txBox="1">
            <a:spLocks/>
          </p:cNvSpPr>
          <p:nvPr/>
        </p:nvSpPr>
        <p:spPr>
          <a:xfrm>
            <a:off x="509137" y="4651380"/>
            <a:ext cx="5964091" cy="313350"/>
          </a:xfrm>
          <a:prstGeom prst="rect">
            <a:avLst/>
          </a:prstGeom>
        </p:spPr>
        <p:txBody>
          <a:bodyPr wrap="square" lIns="0" tIns="18000" rIns="0" bIns="18000" anchor="ctr"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342900" indent="-342900"/>
            <a:r>
              <a:rPr lang="en-US" sz="1800" dirty="0"/>
              <a:t>Every time an interrupt occurs, the scheduler gets control</a:t>
            </a:r>
          </a:p>
        </p:txBody>
      </p:sp>
      <p:graphicFrame>
        <p:nvGraphicFramePr>
          <p:cNvPr id="9" name="Object 8" descr="right arrow">
            <a:extLst>
              <a:ext uri="{FF2B5EF4-FFF2-40B4-BE49-F238E27FC236}">
                <a16:creationId xmlns:a16="http://schemas.microsoft.com/office/drawing/2014/main" id="{3D2BDB4E-A605-31FC-266A-799FD62BECFC}"/>
              </a:ext>
            </a:extLst>
          </p:cNvPr>
          <p:cNvGraphicFramePr>
            <a:graphicFrameLocks noChangeAspect="1"/>
          </p:cNvGraphicFramePr>
          <p:nvPr>
            <p:extLst>
              <p:ext uri="{D42A27DB-BD31-4B8C-83A1-F6EECF244321}">
                <p14:modId xmlns:p14="http://schemas.microsoft.com/office/powerpoint/2010/main" val="2739632030"/>
              </p:ext>
            </p:extLst>
          </p:nvPr>
        </p:nvGraphicFramePr>
        <p:xfrm>
          <a:off x="6312231" y="4720688"/>
          <a:ext cx="321993" cy="236758"/>
        </p:xfrm>
        <a:graphic>
          <a:graphicData uri="http://schemas.openxmlformats.org/presentationml/2006/ole">
            <mc:AlternateContent xmlns:mc="http://schemas.openxmlformats.org/markup-compatibility/2006">
              <mc:Choice xmlns:v="urn:schemas-microsoft-com:vml" Requires="v">
                <p:oleObj name="Equation" r:id="rId2" imgW="190440" imgH="139680" progId="Equation.DSMT4">
                  <p:embed/>
                </p:oleObj>
              </mc:Choice>
              <mc:Fallback>
                <p:oleObj name="Equation" r:id="rId2" imgW="190440" imgH="139680" progId="Equation.DSMT4">
                  <p:embed/>
                  <p:pic>
                    <p:nvPicPr>
                      <p:cNvPr id="9" name="Object 8" descr="right arrow">
                        <a:extLst>
                          <a:ext uri="{FF2B5EF4-FFF2-40B4-BE49-F238E27FC236}">
                            <a16:creationId xmlns:a16="http://schemas.microsoft.com/office/drawing/2014/main" id="{A94A5B64-C6AE-ED2C-1DBF-C2165BE4AEDF}"/>
                          </a:ext>
                        </a:extLst>
                      </p:cNvPr>
                      <p:cNvPicPr/>
                      <p:nvPr/>
                    </p:nvPicPr>
                    <p:blipFill>
                      <a:blip r:embed="rId3"/>
                      <a:stretch>
                        <a:fillRect/>
                      </a:stretch>
                    </p:blipFill>
                    <p:spPr>
                      <a:xfrm>
                        <a:off x="6312231" y="4720688"/>
                        <a:ext cx="321993" cy="236758"/>
                      </a:xfrm>
                      <a:prstGeom prst="rect">
                        <a:avLst/>
                      </a:prstGeom>
                    </p:spPr>
                  </p:pic>
                </p:oleObj>
              </mc:Fallback>
            </mc:AlternateContent>
          </a:graphicData>
        </a:graphic>
      </p:graphicFrame>
      <p:sp>
        <p:nvSpPr>
          <p:cNvPr id="10" name="Content Placeholder 5">
            <a:extLst>
              <a:ext uri="{FF2B5EF4-FFF2-40B4-BE49-F238E27FC236}">
                <a16:creationId xmlns:a16="http://schemas.microsoft.com/office/drawing/2014/main" id="{4F67F68F-6C23-DD77-04A9-63BEB38710DF}"/>
              </a:ext>
            </a:extLst>
          </p:cNvPr>
          <p:cNvSpPr txBox="1">
            <a:spLocks/>
          </p:cNvSpPr>
          <p:nvPr/>
        </p:nvSpPr>
        <p:spPr>
          <a:xfrm>
            <a:off x="6783031" y="4644096"/>
            <a:ext cx="2025991" cy="313350"/>
          </a:xfrm>
          <a:prstGeom prst="rect">
            <a:avLst/>
          </a:prstGeom>
        </p:spPr>
        <p:txBody>
          <a:bodyPr wrap="square" lIns="0" tIns="18000" rIns="0" bIns="18000" anchor="ctr"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800"/>
              <a:t>acts as a mediator</a:t>
            </a:r>
            <a:endParaRPr lang="en-US" sz="1800" dirty="0"/>
          </a:p>
        </p:txBody>
      </p:sp>
      <p:sp>
        <p:nvSpPr>
          <p:cNvPr id="11" name="Content Placeholder 7">
            <a:extLst>
              <a:ext uri="{FF2B5EF4-FFF2-40B4-BE49-F238E27FC236}">
                <a16:creationId xmlns:a16="http://schemas.microsoft.com/office/drawing/2014/main" id="{69AE9165-BBE4-BDE6-862F-45E0ABA8636A}"/>
              </a:ext>
            </a:extLst>
          </p:cNvPr>
          <p:cNvSpPr txBox="1">
            <a:spLocks/>
          </p:cNvSpPr>
          <p:nvPr/>
        </p:nvSpPr>
        <p:spPr>
          <a:xfrm>
            <a:off x="509138" y="5290766"/>
            <a:ext cx="8122550" cy="590349"/>
          </a:xfrm>
          <a:prstGeom prst="rect">
            <a:avLst/>
          </a:prstGeom>
        </p:spPr>
        <p:txBody>
          <a:bodyPr wrap="square" lIns="0" tIns="18000" rIns="0" bIns="18000" anchor="ctr"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342900" indent="-342900"/>
            <a:r>
              <a:rPr lang="en-US" sz="1800" dirty="0"/>
              <a:t>A process cannot give the </a:t>
            </a:r>
            <a:r>
              <a:rPr lang="en-US" sz="1800" spc="-300" dirty="0"/>
              <a:t>C P </a:t>
            </a:r>
            <a:r>
              <a:rPr lang="en-US" sz="1800" dirty="0"/>
              <a:t>U to another process (context switch) without going through the scheduler</a:t>
            </a:r>
          </a:p>
        </p:txBody>
      </p:sp>
    </p:spTree>
    <p:extLst>
      <p:ext uri="{BB962C8B-B14F-4D97-AF65-F5344CB8AC3E}">
        <p14:creationId xmlns:p14="http://schemas.microsoft.com/office/powerpoint/2010/main" val="677529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C63AF77-237E-5309-C46A-60F5AC6B35E0}"/>
              </a:ext>
            </a:extLst>
          </p:cNvPr>
          <p:cNvSpPr>
            <a:spLocks noGrp="1"/>
          </p:cNvSpPr>
          <p:nvPr>
            <p:ph type="title"/>
          </p:nvPr>
        </p:nvSpPr>
        <p:spPr>
          <a:xfrm>
            <a:off x="457200" y="215372"/>
            <a:ext cx="8229600" cy="644708"/>
          </a:xfrm>
        </p:spPr>
        <p:txBody>
          <a:bodyPr/>
          <a:lstStyle/>
          <a:p>
            <a:r>
              <a:rPr kumimoji="0" lang="en-US" altLang="en-US" sz="3200" b="1" i="0" u="none" strike="noStrike" kern="0" cap="none" spc="0" normalizeH="0" baseline="0" noProof="0" dirty="0">
                <a:ln>
                  <a:noFill/>
                </a:ln>
                <a:solidFill>
                  <a:srgbClr val="006699"/>
                </a:solidFill>
                <a:effectLst/>
                <a:uLnTx/>
                <a:uFillTx/>
                <a:latin typeface="Arial"/>
                <a:ea typeface="MS PGothic" pitchFamily="34" charset="-128"/>
              </a:rPr>
              <a:t>C Program Forking Separate Process</a:t>
            </a:r>
            <a:endParaRPr lang="en-US" dirty="0"/>
          </a:p>
        </p:txBody>
      </p:sp>
      <p:pic>
        <p:nvPicPr>
          <p:cNvPr id="7" name="Picture 5" descr="Screen Shot 2012-12-04 at 11.21.10 AM.png">
            <a:extLst>
              <a:ext uri="{FF2B5EF4-FFF2-40B4-BE49-F238E27FC236}">
                <a16:creationId xmlns:a16="http://schemas.microsoft.com/office/drawing/2014/main" id="{720ECAFE-BE6E-3D80-E25C-2206ADCBE9D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52575" y="860080"/>
            <a:ext cx="5952748" cy="55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92947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93E2B-A1C5-09F3-2210-CD538EF337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FF1157-3AFF-AACE-0C77-97AC8E7FFF9B}"/>
              </a:ext>
            </a:extLst>
          </p:cNvPr>
          <p:cNvSpPr>
            <a:spLocks noGrp="1"/>
          </p:cNvSpPr>
          <p:nvPr>
            <p:ph type="title"/>
          </p:nvPr>
        </p:nvSpPr>
        <p:spPr>
          <a:xfrm>
            <a:off x="439948" y="221576"/>
            <a:ext cx="8272252" cy="590349"/>
          </a:xfrm>
        </p:spPr>
        <p:txBody>
          <a:bodyPr wrap="square" lIns="0" tIns="18000" rIns="0" bIns="18000" anchor="ctr">
            <a:spAutoFit/>
          </a:bodyPr>
          <a:lstStyle/>
          <a:p>
            <a:r>
              <a:rPr lang="en-US" dirty="0"/>
              <a:t>Modern Operating Systems</a:t>
            </a:r>
          </a:p>
        </p:txBody>
      </p:sp>
      <p:sp>
        <p:nvSpPr>
          <p:cNvPr id="3" name="Content Placeholder 2">
            <a:extLst>
              <a:ext uri="{FF2B5EF4-FFF2-40B4-BE49-F238E27FC236}">
                <a16:creationId xmlns:a16="http://schemas.microsoft.com/office/drawing/2014/main" id="{43EE701A-598F-A184-5140-2D5694C38343}"/>
              </a:ext>
            </a:extLst>
          </p:cNvPr>
          <p:cNvSpPr>
            <a:spLocks noGrp="1"/>
          </p:cNvSpPr>
          <p:nvPr>
            <p:ph type="body" idx="1"/>
          </p:nvPr>
        </p:nvSpPr>
        <p:spPr>
          <a:xfrm>
            <a:off x="439948" y="995698"/>
            <a:ext cx="8272252" cy="344128"/>
          </a:xfrm>
        </p:spPr>
        <p:txBody>
          <a:bodyPr wrap="square" lIns="0" tIns="18000" rIns="0" bIns="18000" anchor="ctr">
            <a:spAutoFit/>
          </a:bodyPr>
          <a:lstStyle/>
          <a:p>
            <a:r>
              <a:rPr lang="en-US" dirty="0"/>
              <a:t>Fifth Edition</a:t>
            </a:r>
          </a:p>
        </p:txBody>
      </p:sp>
      <p:pic>
        <p:nvPicPr>
          <p:cNvPr id="15" name="Picture 14" descr="Front Cover: Modern Operating Systems Fifth Edition by Tanenbaum, Bos&#10;">
            <a:extLst>
              <a:ext uri="{FF2B5EF4-FFF2-40B4-BE49-F238E27FC236}">
                <a16:creationId xmlns:a16="http://schemas.microsoft.com/office/drawing/2014/main" id="{9D4C2BEC-975F-0923-DB59-FCDA7A78894E}"/>
              </a:ext>
            </a:extLst>
          </p:cNvPr>
          <p:cNvPicPr>
            <a:picLocks noChangeAspect="1"/>
          </p:cNvPicPr>
          <p:nvPr/>
        </p:nvPicPr>
        <p:blipFill>
          <a:blip r:embed="rId3"/>
          <a:stretch>
            <a:fillRect/>
          </a:stretch>
        </p:blipFill>
        <p:spPr>
          <a:xfrm>
            <a:off x="455902" y="1501693"/>
            <a:ext cx="3743163" cy="4841160"/>
          </a:xfrm>
          <a:prstGeom prst="rect">
            <a:avLst/>
          </a:prstGeom>
        </p:spPr>
      </p:pic>
      <p:sp>
        <p:nvSpPr>
          <p:cNvPr id="5" name="Content Placeholder 4">
            <a:extLst>
              <a:ext uri="{FF2B5EF4-FFF2-40B4-BE49-F238E27FC236}">
                <a16:creationId xmlns:a16="http://schemas.microsoft.com/office/drawing/2014/main" id="{D0A8D5BE-76CA-E766-1995-DDDC6A6A85E1}"/>
              </a:ext>
            </a:extLst>
          </p:cNvPr>
          <p:cNvSpPr>
            <a:spLocks noGrp="1"/>
          </p:cNvSpPr>
          <p:nvPr>
            <p:ph sz="quarter" idx="14"/>
          </p:nvPr>
        </p:nvSpPr>
        <p:spPr>
          <a:xfrm>
            <a:off x="4572000" y="3429000"/>
            <a:ext cx="4447593" cy="498016"/>
          </a:xfrm>
        </p:spPr>
        <p:txBody>
          <a:bodyPr wrap="square" lIns="0" tIns="18000" rIns="0" bIns="18000" anchor="ctr">
            <a:spAutoFit/>
          </a:bodyPr>
          <a:lstStyle/>
          <a:p>
            <a:pPr indent="-101600"/>
            <a:r>
              <a:rPr lang="en-US" dirty="0"/>
              <a:t>End of Processes</a:t>
            </a:r>
          </a:p>
        </p:txBody>
      </p:sp>
      <p:pic>
        <p:nvPicPr>
          <p:cNvPr id="13" name="Picture 12" descr="Pearson Logo">
            <a:extLst>
              <a:ext uri="{FF2B5EF4-FFF2-40B4-BE49-F238E27FC236}">
                <a16:creationId xmlns:a16="http://schemas.microsoft.com/office/drawing/2014/main" id="{796851DB-201B-2070-15E5-504788EA9081}"/>
              </a:ext>
            </a:extLst>
          </p:cNvPr>
          <p:cNvPicPr>
            <a:picLocks noChangeAspect="1"/>
          </p:cNvPicPr>
          <p:nvPr/>
        </p:nvPicPr>
        <p:blipFill>
          <a:blip r:embed="rId4"/>
          <a:stretch>
            <a:fillRect/>
          </a:stretch>
        </p:blipFill>
        <p:spPr>
          <a:xfrm>
            <a:off x="444069" y="6424556"/>
            <a:ext cx="1021234" cy="321791"/>
          </a:xfrm>
          <a:prstGeom prst="rect">
            <a:avLst/>
          </a:prstGeom>
        </p:spPr>
      </p:pic>
      <p:sp>
        <p:nvSpPr>
          <p:cNvPr id="8" name="Content Placeholder 7">
            <a:extLst>
              <a:ext uri="{FF2B5EF4-FFF2-40B4-BE49-F238E27FC236}">
                <a16:creationId xmlns:a16="http://schemas.microsoft.com/office/drawing/2014/main" id="{CFA62F56-8C19-D965-3985-0B423A42E4A1}"/>
              </a:ext>
            </a:extLst>
          </p:cNvPr>
          <p:cNvSpPr>
            <a:spLocks noGrp="1"/>
          </p:cNvSpPr>
          <p:nvPr>
            <p:ph sz="quarter" idx="17"/>
          </p:nvPr>
        </p:nvSpPr>
        <p:spPr>
          <a:xfrm>
            <a:off x="2169825" y="6472671"/>
            <a:ext cx="6589712" cy="221018"/>
          </a:xfrm>
        </p:spPr>
        <p:txBody>
          <a:bodyPr lIns="0" tIns="18000" rIns="0" bIns="18000" anchor="ctr">
            <a:spAutoFit/>
          </a:bodyPr>
          <a:lstStyle/>
          <a:p>
            <a:r>
              <a:rPr lang="en-US" altLang="en-US" sz="1200" b="0" dirty="0">
                <a:latin typeface="Verdana"/>
                <a:ea typeface="Verdana" panose="020B0604030504040204" pitchFamily="34" charset="0"/>
                <a:cs typeface="Verdana" panose="020B0604030504040204" pitchFamily="34" charset="0"/>
              </a:rPr>
              <a:t>Copyright © 2023, 2014, 2008 Pearson Education, Inc. All Rights Reserved</a:t>
            </a:r>
          </a:p>
        </p:txBody>
      </p:sp>
    </p:spTree>
    <p:extLst>
      <p:ext uri="{BB962C8B-B14F-4D97-AF65-F5344CB8AC3E}">
        <p14:creationId xmlns:p14="http://schemas.microsoft.com/office/powerpoint/2010/main" val="594690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4968C-1DDD-FE28-74F5-870ED12F85EE}"/>
              </a:ext>
            </a:extLst>
          </p:cNvPr>
          <p:cNvSpPr>
            <a:spLocks noGrp="1"/>
          </p:cNvSpPr>
          <p:nvPr>
            <p:ph type="title"/>
          </p:nvPr>
        </p:nvSpPr>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The Process Model</a:t>
            </a:r>
            <a:endParaRPr lang="en-US" dirty="0"/>
          </a:p>
        </p:txBody>
      </p:sp>
      <p:sp>
        <p:nvSpPr>
          <p:cNvPr id="3" name="Content Placeholder 2">
            <a:extLst>
              <a:ext uri="{FF2B5EF4-FFF2-40B4-BE49-F238E27FC236}">
                <a16:creationId xmlns:a16="http://schemas.microsoft.com/office/drawing/2014/main" id="{135C0B2B-24A7-6011-2FEA-DD4A738546B9}"/>
              </a:ext>
            </a:extLst>
          </p:cNvPr>
          <p:cNvSpPr>
            <a:spLocks noGrp="1"/>
          </p:cNvSpPr>
          <p:nvPr>
            <p:ph sz="quarter" idx="13"/>
          </p:nvPr>
        </p:nvSpPr>
        <p:spPr>
          <a:xfrm>
            <a:off x="457200" y="2136618"/>
            <a:ext cx="8232775" cy="4014800"/>
          </a:xfrm>
        </p:spPr>
        <p:txBody>
          <a:bodyPr>
            <a:normAutofit fontScale="92500"/>
          </a:bodyPr>
          <a:lstStyle/>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How many processes for each program?</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A fundamental operating system </a:t>
            </a:r>
            <a:r>
              <a:rPr kumimoji="0" lang="en-US" sz="2800" b="1" i="0" u="none" strike="noStrike" kern="0" cap="none" spc="0" normalizeH="0" baseline="0" noProof="0" dirty="0">
                <a:ln>
                  <a:noFill/>
                </a:ln>
                <a:solidFill>
                  <a:srgbClr val="000000"/>
                </a:solidFill>
                <a:effectLst/>
                <a:uLnTx/>
                <a:uFillTx/>
                <a:latin typeface="Arial"/>
                <a:cs typeface="Arial"/>
                <a:sym typeface="Arial"/>
              </a:rPr>
              <a:t>abstraction</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Allows the </a:t>
            </a:r>
            <a:r>
              <a:rPr kumimoji="0" lang="en-US" sz="2800" b="0" i="0" u="none" strike="noStrike" kern="0" cap="none" spc="-300" normalizeH="0" baseline="0" noProof="0" dirty="0">
                <a:ln>
                  <a:noFill/>
                </a:ln>
                <a:solidFill>
                  <a:srgbClr val="000000"/>
                </a:solidFill>
                <a:effectLst/>
                <a:uLnTx/>
                <a:uFillTx/>
                <a:latin typeface="Arial"/>
                <a:cs typeface="Arial"/>
                <a:sym typeface="Arial"/>
              </a:rPr>
              <a:t>O </a:t>
            </a:r>
            <a:r>
              <a:rPr kumimoji="0" lang="en-US" sz="2800" b="0" i="0" u="none" strike="noStrike" kern="0" cap="none" spc="0" normalizeH="0" baseline="0" noProof="0" dirty="0">
                <a:ln>
                  <a:noFill/>
                </a:ln>
                <a:solidFill>
                  <a:srgbClr val="000000"/>
                </a:solidFill>
                <a:effectLst/>
                <a:uLnTx/>
                <a:uFillTx/>
                <a:latin typeface="Arial"/>
                <a:cs typeface="Arial"/>
                <a:sym typeface="Arial"/>
              </a:rPr>
              <a:t>S to simplify:</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Resource </a:t>
            </a:r>
            <a:r>
              <a:rPr kumimoji="0" lang="en-US" sz="2800" b="1" i="0" u="none" strike="noStrike" kern="0" cap="none" spc="0" normalizeH="0" baseline="0" noProof="0" dirty="0">
                <a:ln>
                  <a:noFill/>
                </a:ln>
                <a:solidFill>
                  <a:srgbClr val="000000"/>
                </a:solidFill>
                <a:effectLst/>
                <a:uLnTx/>
                <a:uFillTx/>
                <a:latin typeface="Arial"/>
                <a:cs typeface="Arial"/>
                <a:sym typeface="Arial"/>
              </a:rPr>
              <a:t>allocation</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Resource </a:t>
            </a:r>
            <a:r>
              <a:rPr kumimoji="0" lang="en-US" sz="2800" b="1" i="0" u="none" strike="noStrike" kern="0" cap="none" spc="0" normalizeH="0" baseline="0" noProof="0" dirty="0">
                <a:ln>
                  <a:noFill/>
                </a:ln>
                <a:solidFill>
                  <a:srgbClr val="000000"/>
                </a:solidFill>
                <a:effectLst/>
                <a:uLnTx/>
                <a:uFillTx/>
                <a:latin typeface="Arial"/>
                <a:cs typeface="Arial"/>
                <a:sym typeface="Arial"/>
              </a:rPr>
              <a:t>accounting</a:t>
            </a:r>
          </a:p>
          <a:p>
            <a:pPr marL="829818" marR="0" lvl="1"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0" normalizeH="0" baseline="0" noProof="0" dirty="0">
                <a:ln>
                  <a:noFill/>
                </a:ln>
                <a:solidFill>
                  <a:srgbClr val="000000"/>
                </a:solidFill>
                <a:effectLst/>
                <a:uLnTx/>
                <a:uFillTx/>
                <a:latin typeface="Arial"/>
                <a:cs typeface="Arial"/>
                <a:sym typeface="Arial"/>
              </a:rPr>
              <a:t>Resource</a:t>
            </a:r>
            <a:r>
              <a:rPr kumimoji="0" lang="en-US" sz="2800" b="1" i="0" u="none" strike="noStrike" kern="0" cap="none" spc="0" normalizeH="0" baseline="0" noProof="0" dirty="0">
                <a:ln>
                  <a:noFill/>
                </a:ln>
                <a:solidFill>
                  <a:srgbClr val="000000"/>
                </a:solidFill>
                <a:effectLst/>
                <a:uLnTx/>
                <a:uFillTx/>
                <a:latin typeface="Arial"/>
                <a:cs typeface="Arial"/>
                <a:sym typeface="Arial"/>
              </a:rPr>
              <a:t> limiting</a:t>
            </a:r>
          </a:p>
          <a:p>
            <a:pPr marL="342900" marR="0" lvl="0" indent="-342900" algn="l" defTabSz="914400" rtl="0" eaLnBrk="1" fontAlgn="auto" latinLnBrk="0" hangingPunct="1">
              <a:lnSpc>
                <a:spcPct val="100000"/>
              </a:lnSpc>
              <a:spcBef>
                <a:spcPts val="600"/>
              </a:spcBef>
              <a:spcAft>
                <a:spcPts val="0"/>
              </a:spcAft>
              <a:buClr>
                <a:srgbClr val="007FA3"/>
              </a:buClr>
              <a:buSzPct val="100000"/>
              <a:buFont typeface="Arial"/>
              <a:buChar char="•"/>
              <a:tabLst/>
              <a:defRPr/>
            </a:pPr>
            <a:r>
              <a:rPr kumimoji="0" lang="en-US" sz="2800" b="0" i="0" u="none" strike="noStrike" kern="0" cap="none" spc="-300" normalizeH="0" baseline="0" noProof="0" dirty="0">
                <a:ln>
                  <a:noFill/>
                </a:ln>
                <a:solidFill>
                  <a:srgbClr val="000000"/>
                </a:solidFill>
                <a:effectLst/>
                <a:uLnTx/>
                <a:uFillTx/>
                <a:latin typeface="Arial"/>
                <a:cs typeface="Arial"/>
                <a:sym typeface="Arial"/>
              </a:rPr>
              <a:t>O </a:t>
            </a:r>
            <a:r>
              <a:rPr kumimoji="0" lang="en-US" sz="2800" b="0" i="0" u="none" strike="noStrike" kern="0" cap="none" spc="0" normalizeH="0" baseline="0" noProof="0" dirty="0">
                <a:ln>
                  <a:noFill/>
                </a:ln>
                <a:solidFill>
                  <a:srgbClr val="000000"/>
                </a:solidFill>
                <a:effectLst/>
                <a:uLnTx/>
                <a:uFillTx/>
                <a:latin typeface="Arial"/>
                <a:cs typeface="Arial"/>
                <a:sym typeface="Arial"/>
              </a:rPr>
              <a:t>S maintains information on the resources and the internal state of every single process in the system</a:t>
            </a:r>
          </a:p>
          <a:p>
            <a:endParaRPr lang="en-US" dirty="0"/>
          </a:p>
        </p:txBody>
      </p:sp>
      <p:sp>
        <p:nvSpPr>
          <p:cNvPr id="7" name="Content Placeholder 10">
            <a:extLst>
              <a:ext uri="{FF2B5EF4-FFF2-40B4-BE49-F238E27FC236}">
                <a16:creationId xmlns:a16="http://schemas.microsoft.com/office/drawing/2014/main" id="{6C6520A8-A911-5456-C787-8852F53CA515}"/>
              </a:ext>
            </a:extLst>
          </p:cNvPr>
          <p:cNvSpPr txBox="1">
            <a:spLocks/>
          </p:cNvSpPr>
          <p:nvPr/>
        </p:nvSpPr>
        <p:spPr>
          <a:xfrm>
            <a:off x="348559" y="1598444"/>
            <a:ext cx="8232776" cy="467239"/>
          </a:xfrm>
          <a:prstGeom prst="rect">
            <a:avLst/>
          </a:prstGeom>
          <a:solidFill>
            <a:srgbClr val="0070C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lgn="ctr">
              <a:spcBef>
                <a:spcPts val="600"/>
              </a:spcBef>
              <a:buFont typeface="Arial"/>
              <a:buNone/>
            </a:pPr>
            <a:r>
              <a:rPr lang="en-US" sz="2800" b="1" dirty="0">
                <a:solidFill>
                  <a:schemeClr val="bg1"/>
                </a:solidFill>
              </a:rPr>
              <a:t>Process = Program in execution</a:t>
            </a:r>
          </a:p>
        </p:txBody>
      </p:sp>
    </p:spTree>
    <p:extLst>
      <p:ext uri="{BB962C8B-B14F-4D97-AF65-F5344CB8AC3E}">
        <p14:creationId xmlns:p14="http://schemas.microsoft.com/office/powerpoint/2010/main" val="2841196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82A19-52A9-036C-AEA1-7BF6583A9F32}"/>
              </a:ext>
            </a:extLst>
          </p:cNvPr>
          <p:cNvSpPr>
            <a:spLocks noGrp="1"/>
          </p:cNvSpPr>
          <p:nvPr>
            <p:ph type="title"/>
          </p:nvPr>
        </p:nvSpPr>
        <p:spPr>
          <a:xfrm>
            <a:off x="457200" y="215372"/>
            <a:ext cx="8229600" cy="753350"/>
          </a:xfrm>
        </p:spPr>
        <p:txBody>
          <a:bodyPr/>
          <a:lstStyle/>
          <a:p>
            <a:r>
              <a:rPr lang="en-US" dirty="0"/>
              <a:t>The Process Model</a:t>
            </a:r>
          </a:p>
        </p:txBody>
      </p:sp>
      <p:sp>
        <p:nvSpPr>
          <p:cNvPr id="4" name="Content Placeholder 3">
            <a:extLst>
              <a:ext uri="{FF2B5EF4-FFF2-40B4-BE49-F238E27FC236}">
                <a16:creationId xmlns:a16="http://schemas.microsoft.com/office/drawing/2014/main" id="{06E98A62-B68F-7727-0299-72FB1A553A0F}"/>
              </a:ext>
            </a:extLst>
          </p:cNvPr>
          <p:cNvSpPr>
            <a:spLocks noGrp="1"/>
          </p:cNvSpPr>
          <p:nvPr>
            <p:ph sz="quarter" idx="13"/>
          </p:nvPr>
        </p:nvSpPr>
        <p:spPr>
          <a:xfrm>
            <a:off x="457200" y="1240324"/>
            <a:ext cx="3991970" cy="4888871"/>
          </a:xfrm>
        </p:spPr>
        <p:txBody>
          <a:bodyPr>
            <a:normAutofit fontScale="92500" lnSpcReduction="20000"/>
          </a:bodyPr>
          <a:lstStyle/>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None/>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Information associated with each process (</a:t>
            </a:r>
            <a:r>
              <a:rPr kumimoji="1" lang="en-US" altLang="en-US" sz="1800" b="1" dirty="0">
                <a:solidFill>
                  <a:srgbClr val="3366FF"/>
                </a:solidFill>
                <a:latin typeface="Helvetica"/>
                <a:ea typeface="MS PGothic" pitchFamily="34" charset="-128"/>
              </a:rPr>
              <a:t>process</a:t>
            </a:r>
            <a:r>
              <a:rPr kumimoji="1" lang="en-US" altLang="en-US" sz="1800" b="1" i="0" u="none" strike="noStrike" kern="0" cap="none" spc="0" normalizeH="0" baseline="0" noProof="0" dirty="0">
                <a:ln>
                  <a:noFill/>
                </a:ln>
                <a:solidFill>
                  <a:srgbClr val="3366FF"/>
                </a:solidFill>
                <a:effectLst/>
                <a:uLnTx/>
                <a:uFillTx/>
                <a:latin typeface="Helvetica"/>
                <a:ea typeface="MS PGothic" pitchFamily="34" charset="-128"/>
              </a:rPr>
              <a:t> control block</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a:t>
            </a: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Process state – running, waiting, </a:t>
            </a:r>
            <a:r>
              <a:rPr kumimoji="1" lang="en-US" altLang="en-US" sz="1800" b="0" i="0" u="none" strike="noStrike" kern="0" cap="none" spc="0" normalizeH="0" baseline="0" noProof="0" dirty="0" err="1">
                <a:ln>
                  <a:noFill/>
                </a:ln>
                <a:solidFill>
                  <a:srgbClr val="000000"/>
                </a:solidFill>
                <a:effectLst/>
                <a:uLnTx/>
                <a:uFillTx/>
                <a:latin typeface="Helvetica"/>
                <a:ea typeface="MS PGothic" pitchFamily="34" charset="-128"/>
              </a:rPr>
              <a:t>etc</a:t>
            </a:r>
            <a:endPar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endParaRP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Program counter – location of instruction to next execute</a:t>
            </a: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CPU registers – contents of all process-centric registers</a:t>
            </a: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CPU scheduling information- priorities, scheduling queue pointers</a:t>
            </a: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Memory-management information – memory allocated to the process</a:t>
            </a: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Accounting information – CPU used, clock time elapsed since start, time limits</a:t>
            </a: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I/O status information – I/O devices allocated to process, list of open files</a:t>
            </a:r>
          </a:p>
        </p:txBody>
      </p:sp>
      <p:pic>
        <p:nvPicPr>
          <p:cNvPr id="6" name="Picture 9">
            <a:extLst>
              <a:ext uri="{FF2B5EF4-FFF2-40B4-BE49-F238E27FC236}">
                <a16:creationId xmlns:a16="http://schemas.microsoft.com/office/drawing/2014/main" id="{A9662967-2A49-A627-78F3-E27E1950AA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2458" y="1230356"/>
            <a:ext cx="3050515" cy="48988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44839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3DBB5B-3805-1A48-5F1E-A3090A01BF50}"/>
              </a:ext>
            </a:extLst>
          </p:cNvPr>
          <p:cNvSpPr>
            <a:spLocks noGrp="1"/>
          </p:cNvSpPr>
          <p:nvPr>
            <p:ph type="title"/>
          </p:nvPr>
        </p:nvSpPr>
        <p:spPr>
          <a:xfrm>
            <a:off x="457200" y="215371"/>
            <a:ext cx="8229600" cy="650029"/>
          </a:xfrm>
        </p:spPr>
        <p:txBody>
          <a:bodyPr/>
          <a:lstStyle/>
          <a:p>
            <a:r>
              <a:rPr kumimoji="0" lang="en-US" altLang="en-US" sz="3200" b="1" i="0" u="none" strike="noStrike" kern="0" cap="none" spc="0" normalizeH="0" baseline="0" noProof="0" dirty="0">
                <a:ln>
                  <a:noFill/>
                </a:ln>
                <a:solidFill>
                  <a:srgbClr val="006699"/>
                </a:solidFill>
                <a:effectLst/>
                <a:uLnTx/>
                <a:uFillTx/>
                <a:latin typeface="Arial"/>
                <a:ea typeface="MS PGothic" pitchFamily="34" charset="-128"/>
              </a:rPr>
              <a:t>CPU Switch From Process to Process</a:t>
            </a:r>
            <a:endParaRPr lang="en-US" dirty="0"/>
          </a:p>
        </p:txBody>
      </p:sp>
      <p:pic>
        <p:nvPicPr>
          <p:cNvPr id="7" name="Picture 9">
            <a:extLst>
              <a:ext uri="{FF2B5EF4-FFF2-40B4-BE49-F238E27FC236}">
                <a16:creationId xmlns:a16="http://schemas.microsoft.com/office/drawing/2014/main" id="{A41A68D5-AE99-886B-2A5F-4B36CB5E19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7437" y="1089025"/>
            <a:ext cx="6969125" cy="467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15305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60748-D27E-50F7-29F6-0F6B815A3779}"/>
              </a:ext>
            </a:extLst>
          </p:cNvPr>
          <p:cNvSpPr>
            <a:spLocks noGrp="1"/>
          </p:cNvSpPr>
          <p:nvPr>
            <p:ph type="title"/>
          </p:nvPr>
        </p:nvSpPr>
        <p:spPr>
          <a:xfrm>
            <a:off x="457200" y="215372"/>
            <a:ext cx="8229600" cy="649236"/>
          </a:xfrm>
        </p:spPr>
        <p:txBody>
          <a:bodyPr/>
          <a:lstStyle/>
          <a:p>
            <a:r>
              <a:rPr kumimoji="0" lang="en-US" altLang="en-US" sz="3200" b="1" i="0" u="none" strike="noStrike" kern="0" cap="none" spc="0" normalizeH="0" baseline="0" noProof="0" dirty="0">
                <a:ln>
                  <a:noFill/>
                </a:ln>
                <a:solidFill>
                  <a:srgbClr val="006699"/>
                </a:solidFill>
                <a:effectLst/>
                <a:uLnTx/>
                <a:uFillTx/>
                <a:latin typeface="Arial"/>
                <a:ea typeface="MS PGothic" pitchFamily="34" charset="-128"/>
              </a:rPr>
              <a:t>Context Switch</a:t>
            </a:r>
            <a:endParaRPr lang="en-US" dirty="0"/>
          </a:p>
        </p:txBody>
      </p:sp>
      <p:sp>
        <p:nvSpPr>
          <p:cNvPr id="3" name="Content Placeholder 2">
            <a:extLst>
              <a:ext uri="{FF2B5EF4-FFF2-40B4-BE49-F238E27FC236}">
                <a16:creationId xmlns:a16="http://schemas.microsoft.com/office/drawing/2014/main" id="{DCA0A5D2-E690-F589-364A-D6829F28153E}"/>
              </a:ext>
            </a:extLst>
          </p:cNvPr>
          <p:cNvSpPr>
            <a:spLocks noGrp="1"/>
          </p:cNvSpPr>
          <p:nvPr>
            <p:ph sz="quarter" idx="13"/>
          </p:nvPr>
        </p:nvSpPr>
        <p:spPr>
          <a:xfrm>
            <a:off x="457200" y="1249379"/>
            <a:ext cx="8229600" cy="3874882"/>
          </a:xfrm>
        </p:spPr>
        <p:txBody>
          <a:bodyPr>
            <a:normAutofit/>
          </a:bodyPr>
          <a:lstStyle/>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When CPU switches to another process, the system must </a:t>
            </a:r>
            <a:r>
              <a:rPr kumimoji="1" lang="en-US" altLang="en-US" sz="1800" b="1" i="0" u="none" strike="noStrike" kern="0" cap="none" spc="0" normalizeH="0" baseline="0" noProof="0" dirty="0">
                <a:ln>
                  <a:noFill/>
                </a:ln>
                <a:solidFill>
                  <a:srgbClr val="3366FF"/>
                </a:solidFill>
                <a:effectLst/>
                <a:uLnTx/>
                <a:uFillTx/>
                <a:latin typeface="Helvetica"/>
                <a:ea typeface="MS PGothic" pitchFamily="34" charset="-128"/>
              </a:rPr>
              <a:t>save the state </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of the old process and load the </a:t>
            </a:r>
            <a:r>
              <a:rPr kumimoji="1" lang="en-US" altLang="en-US" sz="1800" b="1" i="0" u="none" strike="noStrike" kern="0" cap="none" spc="0" normalizeH="0" baseline="0" noProof="0" dirty="0">
                <a:ln>
                  <a:noFill/>
                </a:ln>
                <a:solidFill>
                  <a:srgbClr val="3366FF"/>
                </a:solidFill>
                <a:effectLst/>
                <a:uLnTx/>
                <a:uFillTx/>
                <a:latin typeface="Helvetica"/>
                <a:ea typeface="MS PGothic" pitchFamily="34" charset="-128"/>
              </a:rPr>
              <a:t>saved state </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for the new process via a </a:t>
            </a:r>
            <a:r>
              <a:rPr kumimoji="1" lang="en-US" altLang="en-US" sz="1800" b="1" i="0" u="none" strike="noStrike" kern="0" cap="none" spc="0" normalizeH="0" baseline="0" noProof="0" dirty="0">
                <a:ln>
                  <a:noFill/>
                </a:ln>
                <a:solidFill>
                  <a:srgbClr val="3366FF"/>
                </a:solidFill>
                <a:effectLst/>
                <a:uLnTx/>
                <a:uFillTx/>
                <a:latin typeface="Helvetica"/>
                <a:ea typeface="MS PGothic" pitchFamily="34" charset="-128"/>
              </a:rPr>
              <a:t>context switch</a:t>
            </a:r>
            <a:endPar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endParaRP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1" i="0" u="none" strike="noStrike" kern="0" cap="none" spc="0" normalizeH="0" baseline="0" noProof="0" dirty="0">
                <a:ln>
                  <a:noFill/>
                </a:ln>
                <a:solidFill>
                  <a:srgbClr val="3366FF"/>
                </a:solidFill>
                <a:effectLst/>
                <a:uLnTx/>
                <a:uFillTx/>
                <a:latin typeface="Helvetica"/>
                <a:ea typeface="MS PGothic" pitchFamily="34" charset="-128"/>
              </a:rPr>
              <a:t>Context </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of a process represented in the PCB</a:t>
            </a: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Context-switch time is overhead; the system does no useful work while switching</a:t>
            </a:r>
          </a:p>
          <a:p>
            <a:pPr marL="742950" marR="0" lvl="1" indent="-285750" algn="l" defTabSz="914400" rtl="0" eaLnBrk="0" fontAlgn="base" latinLnBrk="0" hangingPunct="0">
              <a:lnSpc>
                <a:spcPct val="100000"/>
              </a:lnSpc>
              <a:spcBef>
                <a:spcPct val="35000"/>
              </a:spcBef>
              <a:spcAft>
                <a:spcPct val="0"/>
              </a:spcAft>
              <a:buClr>
                <a:srgbClr val="CC6600"/>
              </a:buClr>
              <a:buSzPct val="80000"/>
              <a:buFont typeface="Monotype Sorts" pitchFamily="-84" charset="2"/>
              <a:buChar char="l"/>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The more complex the OS and the PCB </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sym typeface="Wingdings" panose="05000000000000000000" pitchFamily="2" charset="2"/>
              </a:rPr>
              <a:t> the </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longer the context switch</a:t>
            </a:r>
          </a:p>
          <a:p>
            <a:pPr marL="342900" marR="0" lvl="0" indent="-342900" algn="l" defTabSz="914400" rtl="0" eaLnBrk="0" fontAlgn="base" latinLnBrk="0" hangingPunct="0">
              <a:lnSpc>
                <a:spcPct val="100000"/>
              </a:lnSpc>
              <a:spcBef>
                <a:spcPct val="35000"/>
              </a:spcBef>
              <a:spcAft>
                <a:spcPct val="0"/>
              </a:spcAft>
              <a:buClr>
                <a:srgbClr val="993300"/>
              </a:buClr>
              <a:buSzPct val="90000"/>
              <a:buFont typeface="Monotype Sorts" pitchFamily="-84" charset="2"/>
              <a:buChar char="n"/>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Time dependent on hardware support</a:t>
            </a:r>
          </a:p>
          <a:p>
            <a:pPr marL="742950" marR="0" lvl="1" indent="-285750" algn="l" defTabSz="914400" rtl="0" eaLnBrk="0" fontAlgn="base" latinLnBrk="0" hangingPunct="0">
              <a:lnSpc>
                <a:spcPct val="100000"/>
              </a:lnSpc>
              <a:spcBef>
                <a:spcPct val="35000"/>
              </a:spcBef>
              <a:spcAft>
                <a:spcPct val="0"/>
              </a:spcAft>
              <a:buClr>
                <a:srgbClr val="CC6600"/>
              </a:buClr>
              <a:buSzPct val="80000"/>
              <a:buFont typeface="Monotype Sorts" pitchFamily="-84" charset="2"/>
              <a:buChar char="l"/>
              <a:tabLst/>
              <a:defRPr/>
            </a:pP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Some hardware provides multiple sets of registers per CPU </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sym typeface="Wingdings" panose="05000000000000000000" pitchFamily="2" charset="2"/>
              </a:rPr>
              <a:t></a:t>
            </a:r>
            <a:r>
              <a:rPr kumimoji="1" lang="en-US" altLang="en-US" sz="1800" b="0" i="0" u="none" strike="noStrike" kern="0" cap="none" spc="0" normalizeH="0" baseline="0" noProof="0" dirty="0">
                <a:ln>
                  <a:noFill/>
                </a:ln>
                <a:solidFill>
                  <a:srgbClr val="000000"/>
                </a:solidFill>
                <a:effectLst/>
                <a:uLnTx/>
                <a:uFillTx/>
                <a:latin typeface="Helvetica"/>
                <a:ea typeface="MS PGothic" pitchFamily="34" charset="-128"/>
              </a:rPr>
              <a:t> multiple contexts loaded at once</a:t>
            </a:r>
          </a:p>
        </p:txBody>
      </p:sp>
    </p:spTree>
    <p:extLst>
      <p:ext uri="{BB962C8B-B14F-4D97-AF65-F5344CB8AC3E}">
        <p14:creationId xmlns:p14="http://schemas.microsoft.com/office/powerpoint/2010/main" val="1752078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1E0F09F-2341-6D42-A595-AA34122AD457}"/>
              </a:ext>
            </a:extLst>
          </p:cNvPr>
          <p:cNvSpPr>
            <a:spLocks noGrp="1"/>
          </p:cNvSpPr>
          <p:nvPr>
            <p:ph type="title"/>
          </p:nvPr>
        </p:nvSpPr>
        <p:spPr>
          <a:xfrm>
            <a:off x="457200" y="215372"/>
            <a:ext cx="8229600" cy="617547"/>
          </a:xfrm>
        </p:spPr>
        <p:txBody>
          <a:bodyPr/>
          <a:lstStyle/>
          <a:p>
            <a:r>
              <a:rPr lang="en-US" dirty="0"/>
              <a:t>The Process Model</a:t>
            </a:r>
          </a:p>
        </p:txBody>
      </p:sp>
      <p:sp>
        <p:nvSpPr>
          <p:cNvPr id="6" name="Content Placeholder 5">
            <a:extLst>
              <a:ext uri="{FF2B5EF4-FFF2-40B4-BE49-F238E27FC236}">
                <a16:creationId xmlns:a16="http://schemas.microsoft.com/office/drawing/2014/main" id="{FDAF2217-098F-4FBC-7050-D6BDB4BDDEC3}"/>
              </a:ext>
            </a:extLst>
          </p:cNvPr>
          <p:cNvSpPr>
            <a:spLocks noGrp="1"/>
          </p:cNvSpPr>
          <p:nvPr>
            <p:ph sz="quarter" idx="13"/>
          </p:nvPr>
        </p:nvSpPr>
        <p:spPr>
          <a:xfrm>
            <a:off x="454025" y="1085479"/>
            <a:ext cx="8232775" cy="1953600"/>
          </a:xfrm>
        </p:spPr>
        <p:txBody>
          <a:bodyPr>
            <a:normAutofit fontScale="92500" lnSpcReduction="20000"/>
          </a:bodyPr>
          <a:lstStyle/>
          <a:p>
            <a:pPr marL="342900" marR="0" lvl="0"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Each process has own flow of control</a:t>
            </a:r>
            <a:b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b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(own logical program counter)</a:t>
            </a:r>
          </a:p>
          <a:p>
            <a:pPr marL="342900" marR="0" lvl="0"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Each time we switch processes, we save the program counter of first process and restore the program counter of the second</a:t>
            </a:r>
          </a:p>
          <a:p>
            <a:endParaRPr lang="en-US" dirty="0"/>
          </a:p>
        </p:txBody>
      </p:sp>
      <p:pic>
        <p:nvPicPr>
          <p:cNvPr id="7" name="Picture 6" descr="The figure illustrate (b) Conceptual model of four independent, sequential processes.&#10;Long description is available in notes, press F6">
            <a:extLst>
              <a:ext uri="{FF2B5EF4-FFF2-40B4-BE49-F238E27FC236}">
                <a16:creationId xmlns:a16="http://schemas.microsoft.com/office/drawing/2014/main" id="{BF40DA97-39C3-A18E-2B3D-6C0CD73D0FDD}"/>
              </a:ext>
            </a:extLst>
          </p:cNvPr>
          <p:cNvPicPr>
            <a:picLocks noChangeAspect="1"/>
          </p:cNvPicPr>
          <p:nvPr/>
        </p:nvPicPr>
        <p:blipFill rotWithShape="1">
          <a:blip r:embed="rId2"/>
          <a:srcRect l="24078" r="39453"/>
          <a:stretch/>
        </p:blipFill>
        <p:spPr>
          <a:xfrm>
            <a:off x="2383749" y="2783117"/>
            <a:ext cx="3461482" cy="2802871"/>
          </a:xfrm>
          <a:prstGeom prst="rect">
            <a:avLst/>
          </a:prstGeom>
        </p:spPr>
      </p:pic>
      <p:sp>
        <p:nvSpPr>
          <p:cNvPr id="8" name="Content Placeholder 3">
            <a:extLst>
              <a:ext uri="{FF2B5EF4-FFF2-40B4-BE49-F238E27FC236}">
                <a16:creationId xmlns:a16="http://schemas.microsoft.com/office/drawing/2014/main" id="{0C0A1D90-B5D1-1BDA-9798-C88E6D863938}"/>
              </a:ext>
            </a:extLst>
          </p:cNvPr>
          <p:cNvSpPr txBox="1">
            <a:spLocks/>
          </p:cNvSpPr>
          <p:nvPr/>
        </p:nvSpPr>
        <p:spPr>
          <a:xfrm>
            <a:off x="1154439" y="5861150"/>
            <a:ext cx="7301498" cy="313350"/>
          </a:xfrm>
          <a:prstGeom prst="rect">
            <a:avLst/>
          </a:prstGeom>
        </p:spPr>
        <p:txBody>
          <a:bodyPr wrap="square" lIns="0" tIns="18000" rIns="0" bIns="18000" anchor="ctr"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altLang="en-US" sz="1800" dirty="0">
                <a:latin typeface="Arial" panose="020B0604020202020204" pitchFamily="34" charset="0"/>
                <a:cs typeface="Arial" panose="020B0604020202020204" pitchFamily="34" charset="0"/>
              </a:rPr>
              <a:t>(b) Conceptual model of four independent, sequential processes. </a:t>
            </a:r>
          </a:p>
        </p:txBody>
      </p:sp>
    </p:spTree>
    <p:extLst>
      <p:ext uri="{BB962C8B-B14F-4D97-AF65-F5344CB8AC3E}">
        <p14:creationId xmlns:p14="http://schemas.microsoft.com/office/powerpoint/2010/main" val="36177875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9F8B3-4D65-1D95-9B41-A3920F0D744C}"/>
              </a:ext>
            </a:extLst>
          </p:cNvPr>
          <p:cNvSpPr>
            <a:spLocks noGrp="1"/>
          </p:cNvSpPr>
          <p:nvPr>
            <p:ph type="title"/>
          </p:nvPr>
        </p:nvSpPr>
        <p:spPr>
          <a:xfrm>
            <a:off x="457200" y="215371"/>
            <a:ext cx="8229600" cy="739771"/>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Concurrent Processes</a:t>
            </a:r>
            <a:endParaRPr lang="en-US" dirty="0"/>
          </a:p>
        </p:txBody>
      </p:sp>
      <p:sp>
        <p:nvSpPr>
          <p:cNvPr id="3" name="Content Placeholder 2">
            <a:extLst>
              <a:ext uri="{FF2B5EF4-FFF2-40B4-BE49-F238E27FC236}">
                <a16:creationId xmlns:a16="http://schemas.microsoft.com/office/drawing/2014/main" id="{2BF388CD-C293-168F-E866-83D4910F5D2B}"/>
              </a:ext>
            </a:extLst>
          </p:cNvPr>
          <p:cNvSpPr>
            <a:spLocks noGrp="1"/>
          </p:cNvSpPr>
          <p:nvPr>
            <p:ph sz="quarter" idx="13"/>
          </p:nvPr>
        </p:nvSpPr>
        <p:spPr>
          <a:xfrm>
            <a:off x="457200" y="1324715"/>
            <a:ext cx="8229600" cy="1834944"/>
          </a:xfrm>
        </p:spPr>
        <p:txBody>
          <a:bodyPr>
            <a:normAutofit/>
          </a:bodyPr>
          <a:lstStyle/>
          <a:p>
            <a:pPr marL="342900" indent="-342900" eaLnBrk="0" fontAlgn="base" hangingPunct="0">
              <a:lnSpc>
                <a:spcPct val="80000"/>
              </a:lnSpc>
              <a:spcBef>
                <a:spcPct val="0"/>
              </a:spcBef>
              <a:spcAft>
                <a:spcPct val="0"/>
              </a:spcAft>
              <a:buSzTx/>
              <a:defRPr/>
            </a:pPr>
            <a:r>
              <a:rPr lang="en-US" altLang="en-US" sz="2600" dirty="0">
                <a:solidFill>
                  <a:srgbClr val="000000"/>
                </a:solidFill>
                <a:latin typeface="Arial" panose="020B0604020202020204" pitchFamily="34" charset="0"/>
                <a:cs typeface="Arial" panose="020B0604020202020204" pitchFamily="34" charset="0"/>
              </a:rPr>
              <a:t>So far, process has a single thread of execution</a:t>
            </a:r>
          </a:p>
          <a:p>
            <a:pPr marL="829818" lvl="1" indent="-342900" eaLnBrk="0" fontAlgn="base" hangingPunct="0">
              <a:lnSpc>
                <a:spcPct val="80000"/>
              </a:lnSpc>
              <a:spcBef>
                <a:spcPct val="0"/>
              </a:spcBef>
              <a:spcAft>
                <a:spcPct val="0"/>
              </a:spcAft>
              <a:buSzTx/>
              <a:defRPr/>
            </a:pPr>
            <a:r>
              <a:rPr lang="en-US" altLang="en-US" sz="2600" dirty="0">
                <a:solidFill>
                  <a:srgbClr val="000000"/>
                </a:solidFill>
                <a:latin typeface="Arial" panose="020B0604020202020204" pitchFamily="34" charset="0"/>
                <a:cs typeface="Arial" panose="020B0604020202020204" pitchFamily="34" charset="0"/>
              </a:rPr>
              <a:t>Consider having multiple program counters per process</a:t>
            </a:r>
          </a:p>
          <a:p>
            <a:pPr marL="829818" lvl="1" indent="-342900" eaLnBrk="0" fontAlgn="base" hangingPunct="0">
              <a:lnSpc>
                <a:spcPct val="80000"/>
              </a:lnSpc>
              <a:spcBef>
                <a:spcPct val="0"/>
              </a:spcBef>
              <a:spcAft>
                <a:spcPct val="0"/>
              </a:spcAft>
              <a:buSzTx/>
              <a:defRPr/>
            </a:pPr>
            <a:r>
              <a:rPr lang="en-US" altLang="en-US" sz="2600" dirty="0">
                <a:solidFill>
                  <a:srgbClr val="000000"/>
                </a:solidFill>
                <a:latin typeface="Arial" panose="020B0604020202020204" pitchFamily="34" charset="0"/>
                <a:cs typeface="Arial" panose="020B0604020202020204" pitchFamily="34" charset="0"/>
              </a:rPr>
              <a:t>Multiple locations can execute at once</a:t>
            </a:r>
          </a:p>
          <a:p>
            <a:pPr marL="829818" lvl="1" indent="-342900" eaLnBrk="0" fontAlgn="base" hangingPunct="0">
              <a:lnSpc>
                <a:spcPct val="80000"/>
              </a:lnSpc>
              <a:spcBef>
                <a:spcPct val="0"/>
              </a:spcBef>
              <a:spcAft>
                <a:spcPct val="0"/>
              </a:spcAft>
              <a:buSzTx/>
              <a:defRPr/>
            </a:pPr>
            <a:r>
              <a:rPr lang="en-US" altLang="en-US" sz="2600" dirty="0">
                <a:solidFill>
                  <a:srgbClr val="000000"/>
                </a:solidFill>
                <a:latin typeface="Arial" panose="020B0604020202020204" pitchFamily="34" charset="0"/>
                <a:cs typeface="Arial" panose="020B0604020202020204" pitchFamily="34" charset="0"/>
              </a:rPr>
              <a:t>Multiple threads of control -&gt; threads</a:t>
            </a:r>
          </a:p>
          <a:p>
            <a:endParaRPr lang="en-US" dirty="0"/>
          </a:p>
        </p:txBody>
      </p:sp>
      <p:pic>
        <p:nvPicPr>
          <p:cNvPr id="6" name="Picture 5" descr="The figure consists of three parts labeled (a), (b), and (c) that illustrate (a) Multiprogramming four programs. (b) Conceptual model of four independent, sequential processes. (c) Only one program is active at once.&#10;Long description is available in notes, Press F6.">
            <a:extLst>
              <a:ext uri="{FF2B5EF4-FFF2-40B4-BE49-F238E27FC236}">
                <a16:creationId xmlns:a16="http://schemas.microsoft.com/office/drawing/2014/main" id="{2AB9473E-C6C6-8C51-91CC-718A8005FEC5}"/>
              </a:ext>
            </a:extLst>
          </p:cNvPr>
          <p:cNvPicPr>
            <a:picLocks noChangeAspect="1"/>
          </p:cNvPicPr>
          <p:nvPr/>
        </p:nvPicPr>
        <p:blipFill>
          <a:blip r:embed="rId2"/>
          <a:stretch>
            <a:fillRect/>
          </a:stretch>
        </p:blipFill>
        <p:spPr>
          <a:xfrm>
            <a:off x="552713" y="3429000"/>
            <a:ext cx="8038574" cy="2536341"/>
          </a:xfrm>
          <a:prstGeom prst="rect">
            <a:avLst/>
          </a:prstGeom>
        </p:spPr>
      </p:pic>
    </p:spTree>
    <p:extLst>
      <p:ext uri="{BB962C8B-B14F-4D97-AF65-F5344CB8AC3E}">
        <p14:creationId xmlns:p14="http://schemas.microsoft.com/office/powerpoint/2010/main" val="4084619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3B8DD-DCE8-2D2A-3D8E-676989BB382B}"/>
              </a:ext>
            </a:extLst>
          </p:cNvPr>
          <p:cNvSpPr>
            <a:spLocks noGrp="1"/>
          </p:cNvSpPr>
          <p:nvPr>
            <p:ph type="title"/>
          </p:nvPr>
        </p:nvSpPr>
        <p:spPr>
          <a:xfrm>
            <a:off x="230863" y="266803"/>
            <a:ext cx="8229600" cy="536066"/>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Process Hierarchies</a:t>
            </a:r>
            <a:endParaRPr lang="en-US" dirty="0"/>
          </a:p>
        </p:txBody>
      </p:sp>
      <p:sp>
        <p:nvSpPr>
          <p:cNvPr id="5" name="Content Placeholder 4">
            <a:extLst>
              <a:ext uri="{FF2B5EF4-FFF2-40B4-BE49-F238E27FC236}">
                <a16:creationId xmlns:a16="http://schemas.microsoft.com/office/drawing/2014/main" id="{195016F4-0DA1-1B78-69A1-3597C6F32AFF}"/>
              </a:ext>
            </a:extLst>
          </p:cNvPr>
          <p:cNvSpPr>
            <a:spLocks noGrp="1"/>
          </p:cNvSpPr>
          <p:nvPr>
            <p:ph sz="quarter" idx="13"/>
          </p:nvPr>
        </p:nvSpPr>
        <p:spPr>
          <a:xfrm>
            <a:off x="414195" y="4852658"/>
            <a:ext cx="8440093" cy="1457608"/>
          </a:xfrm>
        </p:spPr>
        <p:txBody>
          <a:bodyPr>
            <a:normAutofit fontScale="85000" lnSpcReduction="20000"/>
          </a:bodyPr>
          <a:lstStyle/>
          <a:p>
            <a:pPr marL="0" marR="0" lvl="0" indent="0" algn="l" defTabSz="914400" rtl="0" eaLnBrk="0" fontAlgn="base" latinLnBrk="0" hangingPunct="0">
              <a:lnSpc>
                <a:spcPct val="100000"/>
              </a:lnSpc>
              <a:spcBef>
                <a:spcPct val="0"/>
              </a:spcBef>
              <a:spcAft>
                <a:spcPct val="0"/>
              </a:spcAft>
              <a:buClr>
                <a:srgbClr val="007FA3"/>
              </a:buClr>
              <a:buSzTx/>
              <a:buFont typeface="Arial"/>
              <a:buNone/>
              <a:tabLst/>
              <a:defRPr/>
            </a:pPr>
            <a:r>
              <a:rPr kumimoji="0" lang="en-US" altLang="en-NL" sz="2800" b="0" i="0" u="none" strike="noStrike" kern="0" cap="none" spc="-35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O </a:t>
            </a: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 typically creates only 1 </a:t>
            </a:r>
            <a:r>
              <a:rPr kumimoji="0" lang="en-US" altLang="en-NL" sz="2800" b="0" i="0" u="none" strike="noStrike" kern="0" cap="none" spc="0" normalizeH="0" baseline="0" noProof="0" dirty="0" err="1">
                <a:ln>
                  <a:noFill/>
                </a:ln>
                <a:solidFill>
                  <a:srgbClr val="000000"/>
                </a:solidFill>
                <a:effectLst/>
                <a:uLnTx/>
                <a:uFillTx/>
                <a:latin typeface="Consolas" panose="020B0609020204030204" pitchFamily="49" charset="0"/>
                <a:cs typeface="Arial" panose="020B0604020202020204" pitchFamily="34" charset="0"/>
                <a:sym typeface="Arial"/>
              </a:rPr>
              <a:t>init</a:t>
            </a: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 process</a:t>
            </a:r>
          </a:p>
          <a:p>
            <a:pPr marL="0" marR="0" lvl="0" indent="0" algn="l" defTabSz="914400" rtl="0" eaLnBrk="0" fontAlgn="base" latinLnBrk="0" hangingPunct="0">
              <a:lnSpc>
                <a:spcPct val="100000"/>
              </a:lnSpc>
              <a:spcBef>
                <a:spcPct val="0"/>
              </a:spcBef>
              <a:spcAft>
                <a:spcPct val="0"/>
              </a:spcAft>
              <a:buClr>
                <a:srgbClr val="007FA3"/>
              </a:buClr>
              <a:buSzTx/>
              <a:buFont typeface="Arial"/>
              <a:buNone/>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Subprocesses created independently:</a:t>
            </a:r>
          </a:p>
          <a:p>
            <a:pPr marL="342900" marR="0" lvl="0"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A parent process can create a child process</a:t>
            </a:r>
          </a:p>
          <a:p>
            <a:pPr marL="342900" marR="0" lvl="0" indent="-342900" algn="l" defTabSz="914400" rtl="0" eaLnBrk="0" fontAlgn="base" latinLnBrk="0" hangingPunct="0">
              <a:lnSpc>
                <a:spcPct val="100000"/>
              </a:lnSpc>
              <a:spcBef>
                <a:spcPct val="0"/>
              </a:spcBef>
              <a:spcAft>
                <a:spcPct val="0"/>
              </a:spcAft>
              <a:buClr>
                <a:srgbClr val="007FA3"/>
              </a:buClr>
              <a:buSzTx/>
              <a:buFont typeface="Arial"/>
              <a:buChar char="•"/>
              <a:tabLst/>
              <a:defRPr/>
            </a:pPr>
            <a:r>
              <a:rPr kumimoji="0" lang="en-US" altLang="en-NL" sz="2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This results in a tree-like structure and process groups</a:t>
            </a:r>
          </a:p>
        </p:txBody>
      </p:sp>
      <p:pic>
        <p:nvPicPr>
          <p:cNvPr id="7" name="Picture 1" descr="3_08.pdf">
            <a:extLst>
              <a:ext uri="{FF2B5EF4-FFF2-40B4-BE49-F238E27FC236}">
                <a16:creationId xmlns:a16="http://schemas.microsoft.com/office/drawing/2014/main" id="{831ACD2C-A2ED-C352-B349-897A627742B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8476" y="887401"/>
            <a:ext cx="7039778" cy="3730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5840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F50DFEC-E26C-E0F6-1163-1BD43E4817A7}"/>
              </a:ext>
            </a:extLst>
          </p:cNvPr>
          <p:cNvSpPr>
            <a:spLocks noGrp="1"/>
          </p:cNvSpPr>
          <p:nvPr>
            <p:ph type="title"/>
          </p:nvPr>
        </p:nvSpPr>
        <p:spPr>
          <a:xfrm>
            <a:off x="457200" y="208230"/>
            <a:ext cx="8229600" cy="770588"/>
          </a:xfrm>
        </p:spPr>
        <p:txBody>
          <a:bodyPr/>
          <a:lstStyle/>
          <a:p>
            <a:r>
              <a:rPr kumimoji="0" lang="en-US" sz="3400" b="1" i="0" u="none" strike="noStrike" kern="0" cap="none" spc="0" normalizeH="0" baseline="0" noProof="0" dirty="0">
                <a:ln>
                  <a:noFill/>
                </a:ln>
                <a:solidFill>
                  <a:srgbClr val="007FA3"/>
                </a:solidFill>
                <a:effectLst/>
                <a:uLnTx/>
                <a:uFillTx/>
                <a:latin typeface="Arial"/>
                <a:cs typeface="Times New Roman"/>
                <a:sym typeface="Times New Roman"/>
              </a:rPr>
              <a:t>Process Creation</a:t>
            </a:r>
            <a:endParaRPr lang="en-US" dirty="0"/>
          </a:p>
        </p:txBody>
      </p:sp>
      <p:sp>
        <p:nvSpPr>
          <p:cNvPr id="6" name="Content Placeholder 5">
            <a:extLst>
              <a:ext uri="{FF2B5EF4-FFF2-40B4-BE49-F238E27FC236}">
                <a16:creationId xmlns:a16="http://schemas.microsoft.com/office/drawing/2014/main" id="{39009D0F-4D92-E9F6-5639-EC7EE1F26484}"/>
              </a:ext>
            </a:extLst>
          </p:cNvPr>
          <p:cNvSpPr>
            <a:spLocks noGrp="1"/>
          </p:cNvSpPr>
          <p:nvPr>
            <p:ph sz="quarter" idx="13"/>
          </p:nvPr>
        </p:nvSpPr>
        <p:spPr>
          <a:xfrm>
            <a:off x="457200" y="2231963"/>
            <a:ext cx="8229600" cy="2842788"/>
          </a:xfrm>
        </p:spPr>
        <p:txBody>
          <a:bodyPr>
            <a:normAutofit/>
          </a:bodyPr>
          <a:lstStyle/>
          <a:p>
            <a:pPr marL="944118" marR="0" lvl="1" indent="-457200" algn="l" defTabSz="914400" rtl="0" eaLnBrk="1" fontAlgn="auto" latinLnBrk="0" hangingPunct="1">
              <a:lnSpc>
                <a:spcPct val="100000"/>
              </a:lnSpc>
              <a:spcBef>
                <a:spcPts val="0"/>
              </a:spcBef>
              <a:spcAft>
                <a:spcPts val="0"/>
              </a:spcAft>
              <a:buClr>
                <a:srgbClr val="007FA3"/>
              </a:buClr>
              <a:buSzPct val="100000"/>
              <a:buFont typeface="+mj-lt"/>
              <a:buAutoNum type="arabicPeriod"/>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System initialization</a:t>
            </a:r>
          </a:p>
          <a:p>
            <a:pPr marL="944118" marR="0" lvl="1" indent="-457200" algn="l" defTabSz="914400" rtl="0" eaLnBrk="1" fontAlgn="auto" latinLnBrk="0" hangingPunct="1">
              <a:lnSpc>
                <a:spcPct val="100000"/>
              </a:lnSpc>
              <a:spcBef>
                <a:spcPts val="0"/>
              </a:spcBef>
              <a:spcAft>
                <a:spcPts val="0"/>
              </a:spcAft>
              <a:buClr>
                <a:srgbClr val="007FA3"/>
              </a:buClr>
              <a:buSzPct val="100000"/>
              <a:buFont typeface="+mj-lt"/>
              <a:buAutoNum type="arabicPeriod"/>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Execution of a process creation system call by a running process</a:t>
            </a:r>
          </a:p>
          <a:p>
            <a:pPr marL="944118" marR="0" lvl="1" indent="-457200" algn="l" defTabSz="914400" rtl="0" eaLnBrk="1" fontAlgn="auto" latinLnBrk="0" hangingPunct="1">
              <a:lnSpc>
                <a:spcPct val="100000"/>
              </a:lnSpc>
              <a:spcBef>
                <a:spcPts val="0"/>
              </a:spcBef>
              <a:spcAft>
                <a:spcPts val="0"/>
              </a:spcAft>
              <a:buClr>
                <a:srgbClr val="007FA3"/>
              </a:buClr>
              <a:buSzPct val="100000"/>
              <a:buFont typeface="+mj-lt"/>
              <a:buAutoNum type="arabicPeriod"/>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A user request to create a new process</a:t>
            </a:r>
          </a:p>
          <a:p>
            <a:pPr marL="944118" marR="0" lvl="1" indent="-457200" algn="l" defTabSz="914400" rtl="0" eaLnBrk="1" fontAlgn="auto" latinLnBrk="0" hangingPunct="1">
              <a:lnSpc>
                <a:spcPct val="100000"/>
              </a:lnSpc>
              <a:spcBef>
                <a:spcPts val="0"/>
              </a:spcBef>
              <a:spcAft>
                <a:spcPts val="0"/>
              </a:spcAft>
              <a:buClr>
                <a:srgbClr val="007FA3"/>
              </a:buClr>
              <a:buSzPct val="100000"/>
              <a:buFont typeface="+mj-lt"/>
              <a:buAutoNum type="arabicPeriod"/>
              <a:tabLst/>
              <a:defRPr/>
            </a:pPr>
            <a:r>
              <a:rPr kumimoji="0" lang="en-US" sz="280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Initiation of a batch job</a:t>
            </a:r>
            <a:endParaRPr kumimoji="0" lang="en-US" sz="2800" b="0" i="0" u="none" strike="noStrike" kern="0" cap="none" spc="0" normalizeH="0" baseline="0" noProof="0" dirty="0">
              <a:ln>
                <a:noFill/>
              </a:ln>
              <a:solidFill>
                <a:srgbClr val="000000"/>
              </a:solidFill>
              <a:effectLst/>
              <a:uLnTx/>
              <a:uFillTx/>
              <a:latin typeface="Arial"/>
              <a:cs typeface="Arial"/>
              <a:sym typeface="Arial"/>
            </a:endParaRPr>
          </a:p>
          <a:p>
            <a:endParaRPr lang="en-US" dirty="0"/>
          </a:p>
        </p:txBody>
      </p:sp>
      <p:sp>
        <p:nvSpPr>
          <p:cNvPr id="8" name="Content Placeholder 2">
            <a:extLst>
              <a:ext uri="{FF2B5EF4-FFF2-40B4-BE49-F238E27FC236}">
                <a16:creationId xmlns:a16="http://schemas.microsoft.com/office/drawing/2014/main" id="{B46690BB-26F4-B89B-CE2E-09F9C5B3D7DD}"/>
              </a:ext>
            </a:extLst>
          </p:cNvPr>
          <p:cNvSpPr txBox="1">
            <a:spLocks/>
          </p:cNvSpPr>
          <p:nvPr/>
        </p:nvSpPr>
        <p:spPr>
          <a:xfrm>
            <a:off x="561076" y="1324782"/>
            <a:ext cx="8365642" cy="898126"/>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l" rtl="0">
              <a:lnSpc>
                <a:spcPct val="100000"/>
              </a:lnSpc>
              <a:spcBef>
                <a:spcPts val="15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pPr marL="0" indent="0">
              <a:spcBef>
                <a:spcPts val="0"/>
              </a:spcBef>
              <a:buFont typeface="Arial"/>
              <a:buNone/>
            </a:pPr>
            <a:r>
              <a:rPr lang="en-US" sz="2800">
                <a:solidFill>
                  <a:srgbClr val="000000"/>
                </a:solidFill>
                <a:latin typeface="Arial" panose="020B0604020202020204" pitchFamily="34" charset="0"/>
              </a:rPr>
              <a:t>Four principal events that cause processes to be created:</a:t>
            </a:r>
            <a:endParaRPr lang="en-US" sz="2800" dirty="0">
              <a:solidFill>
                <a:srgbClr val="000000"/>
              </a:solidFill>
              <a:latin typeface="Arial" panose="020B0604020202020204" pitchFamily="34" charset="0"/>
            </a:endParaRPr>
          </a:p>
        </p:txBody>
      </p:sp>
    </p:spTree>
    <p:extLst>
      <p:ext uri="{BB962C8B-B14F-4D97-AF65-F5344CB8AC3E}">
        <p14:creationId xmlns:p14="http://schemas.microsoft.com/office/powerpoint/2010/main" val="3758535253"/>
      </p:ext>
    </p:extLst>
  </p:cSld>
  <p:clrMapOvr>
    <a:masterClrMapping/>
  </p:clrMapOvr>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2104</TotalTime>
  <Words>1191</Words>
  <Application>Microsoft Office PowerPoint</Application>
  <PresentationFormat>On-screen Show (4:3)</PresentationFormat>
  <Paragraphs>124</Paragraphs>
  <Slides>17</Slides>
  <Notes>4</Notes>
  <HiddenSlides>0</HiddenSlides>
  <MMClips>0</MMClips>
  <ScaleCrop>false</ScaleCrop>
  <HeadingPairs>
    <vt:vector size="8" baseType="variant">
      <vt:variant>
        <vt:lpstr>Fonts Used</vt:lpstr>
      </vt:variant>
      <vt:variant>
        <vt:i4>8</vt:i4>
      </vt:variant>
      <vt:variant>
        <vt:lpstr>Theme</vt:lpstr>
      </vt:variant>
      <vt:variant>
        <vt:i4>2</vt:i4>
      </vt:variant>
      <vt:variant>
        <vt:lpstr>Embedded OLE Servers</vt:lpstr>
      </vt:variant>
      <vt:variant>
        <vt:i4>1</vt:i4>
      </vt:variant>
      <vt:variant>
        <vt:lpstr>Slide Titles</vt:lpstr>
      </vt:variant>
      <vt:variant>
        <vt:i4>17</vt:i4>
      </vt:variant>
    </vt:vector>
  </HeadingPairs>
  <TitlesOfParts>
    <vt:vector size="28" baseType="lpstr">
      <vt:lpstr>Consolas</vt:lpstr>
      <vt:lpstr>Verdana</vt:lpstr>
      <vt:lpstr>Wingdings</vt:lpstr>
      <vt:lpstr>Courier New</vt:lpstr>
      <vt:lpstr>Helvetica</vt:lpstr>
      <vt:lpstr>Times New Roman</vt:lpstr>
      <vt:lpstr>Arial</vt:lpstr>
      <vt:lpstr>Monotype Sorts</vt:lpstr>
      <vt:lpstr>USHE</vt:lpstr>
      <vt:lpstr>USHE_slide options</vt:lpstr>
      <vt:lpstr>Equation</vt:lpstr>
      <vt:lpstr>Modern Operating Systems</vt:lpstr>
      <vt:lpstr>The Process Model</vt:lpstr>
      <vt:lpstr>The Process Model</vt:lpstr>
      <vt:lpstr>CPU Switch From Process to Process</vt:lpstr>
      <vt:lpstr>Context Switch</vt:lpstr>
      <vt:lpstr>The Process Model</vt:lpstr>
      <vt:lpstr>Concurrent Processes</vt:lpstr>
      <vt:lpstr>Process Hierarchies</vt:lpstr>
      <vt:lpstr>Process Creation</vt:lpstr>
      <vt:lpstr>Process Termination</vt:lpstr>
      <vt:lpstr>Process Management</vt:lpstr>
      <vt:lpstr>Process States</vt:lpstr>
      <vt:lpstr>Process States</vt:lpstr>
      <vt:lpstr>Interrupts</vt:lpstr>
      <vt:lpstr>Implementation of Processes</vt:lpstr>
      <vt:lpstr>C Program Forking Separate Process</vt:lpstr>
      <vt:lpstr>Modern Operating Systems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Operating Systems, Fifth Edition, Chapter 2</dc:title>
  <dc:subject>Computer Science</dc:subject>
  <dc:creator>Andrew S. Tanenbaum, Herbert Bos</dc:creator>
  <cp:keywords/>
  <dc:description/>
  <cp:lastModifiedBy>Springer, Tom</cp:lastModifiedBy>
  <cp:revision>65</cp:revision>
  <dcterms:modified xsi:type="dcterms:W3CDTF">2025-09-01T16:59:21Z</dcterms:modified>
</cp:coreProperties>
</file>